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47" r:id="rId2"/>
    <p:sldId id="364" r:id="rId3"/>
    <p:sldId id="366" r:id="rId4"/>
    <p:sldId id="367" r:id="rId5"/>
    <p:sldId id="368" r:id="rId6"/>
    <p:sldId id="369" r:id="rId7"/>
    <p:sldId id="385" r:id="rId8"/>
    <p:sldId id="386" r:id="rId9"/>
    <p:sldId id="370" r:id="rId10"/>
    <p:sldId id="371" r:id="rId11"/>
    <p:sldId id="372" r:id="rId12"/>
    <p:sldId id="373" r:id="rId13"/>
    <p:sldId id="356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7" r:id="rId26"/>
  </p:sldIdLst>
  <p:sldSz cx="12192000" cy="6858000"/>
  <p:notesSz cx="6718300" cy="9867900"/>
  <p:custDataLst>
    <p:tags r:id="rId29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645"/>
    <a:srgbClr val="233B6A"/>
    <a:srgbClr val="233C6B"/>
    <a:srgbClr val="0062A1"/>
    <a:srgbClr val="9D9D9D"/>
    <a:srgbClr val="B9CE5F"/>
    <a:srgbClr val="F3C002"/>
    <a:srgbClr val="933D8D"/>
    <a:srgbClr val="DD432B"/>
    <a:srgbClr val="52A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9677" autoAdjust="0"/>
  </p:normalViewPr>
  <p:slideViewPr>
    <p:cSldViewPr snapToGrid="0" snapToObjects="1" showGuides="1">
      <p:cViewPr varScale="1">
        <p:scale>
          <a:sx n="47" d="100"/>
          <a:sy n="47" d="100"/>
        </p:scale>
        <p:origin x="806" y="2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70" d="100"/>
          <a:sy n="70" d="100"/>
        </p:scale>
        <p:origin x="3456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1263" cy="49339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5482" y="1"/>
            <a:ext cx="2911263" cy="49339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B38A2F4A-F19B-D449-B56F-6B5112702012}" type="datetimeFigureOut">
              <a:rPr lang="de-DE" smtClean="0"/>
              <a:t>21.10.2017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2793"/>
            <a:ext cx="2911263" cy="49339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5482" y="9372793"/>
            <a:ext cx="2911263" cy="49339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9F7203CC-D2C6-B845-AD68-5F4234F7576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9796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1263" cy="49339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5482" y="1"/>
            <a:ext cx="2911263" cy="49339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A09193B4-69BC-FA4C-85A0-82E41FAA0544}" type="datetimeFigureOut">
              <a:rPr lang="de-DE" smtClean="0"/>
              <a:t>21.10.2017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1363"/>
            <a:ext cx="65786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830" y="4687254"/>
            <a:ext cx="5374640" cy="444055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2793"/>
            <a:ext cx="2911263" cy="49339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5482" y="9372793"/>
            <a:ext cx="2911263" cy="49339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C386708-783B-094B-A3B4-5FDC01137D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5779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850" y="741363"/>
            <a:ext cx="6578600" cy="370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86708-783B-094B-A3B4-5FDC01137D8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57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.e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NTB-Marke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297165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Bildplatzhalter 3"/>
          <p:cNvPicPr>
            <a:picLocks noChangeAspect="1"/>
          </p:cNvPicPr>
          <p:nvPr userDrawn="1"/>
        </p:nvPicPr>
        <p:blipFill>
          <a:blip r:embed="rId6"/>
          <a:srcRect t="12632" b="12632"/>
          <a:stretch>
            <a:fillRect/>
          </a:stretch>
        </p:blipFill>
        <p:spPr>
          <a:xfrm>
            <a:off x="1" y="1"/>
            <a:ext cx="12191316" cy="5192713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5903384" y="2448828"/>
            <a:ext cx="5712883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5915386" y="440868"/>
            <a:ext cx="5723999" cy="18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1- bis 3-zeilig (Arial 32pt)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915386" y="2637176"/>
            <a:ext cx="5723999" cy="23760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7" name="Bild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" y="5532525"/>
            <a:ext cx="2668049" cy="11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57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klaus.frick@ntb.ch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1384" y="1340768"/>
            <a:ext cx="11088001" cy="4896000"/>
          </a:xfrm>
        </p:spPr>
        <p:txBody>
          <a:bodyPr/>
          <a:lstStyle>
            <a:lvl1pPr marL="324000" indent="-324000">
              <a:spcBef>
                <a:spcPts val="1200"/>
              </a:spcBef>
              <a:buClrTx/>
              <a:buSzPct val="110000"/>
              <a:buFontTx/>
              <a:buBlip>
                <a:blip r:embed="rId2"/>
              </a:buBlip>
              <a:defRPr sz="2000" baseline="0">
                <a:solidFill>
                  <a:schemeClr val="tx1"/>
                </a:solidFill>
              </a:defRPr>
            </a:lvl1pPr>
            <a:lvl2pPr marL="324000" indent="-324000">
              <a:spcBef>
                <a:spcPts val="1200"/>
              </a:spcBef>
              <a:buSzPct val="110000"/>
              <a:buFontTx/>
              <a:buBlip>
                <a:blip r:embed="rId3"/>
              </a:buBlip>
              <a:defRPr sz="2000" b="1">
                <a:solidFill>
                  <a:schemeClr val="tx1"/>
                </a:solidFill>
              </a:defRPr>
            </a:lvl2pPr>
            <a:lvl3pPr marL="539750" indent="-179388">
              <a:defRPr/>
            </a:lvl3pPr>
            <a:lvl4pPr>
              <a:spcBef>
                <a:spcPts val="600"/>
              </a:spcBef>
              <a:defRPr/>
            </a:lvl4pPr>
            <a:lvl5pPr>
              <a:defRPr baseline="0"/>
            </a:lvl5pPr>
          </a:lstStyle>
          <a:p>
            <a:pPr lvl="0"/>
            <a:r>
              <a:rPr lang="de-DE" dirty="0"/>
              <a:t>Thema 1</a:t>
            </a:r>
          </a:p>
          <a:p>
            <a:pPr lvl="1"/>
            <a:r>
              <a:rPr lang="de-DE" dirty="0"/>
              <a:t>Thema 2</a:t>
            </a:r>
          </a:p>
          <a:p>
            <a:pPr lvl="2"/>
            <a:r>
              <a:rPr lang="de-DE" dirty="0"/>
              <a:t>Thema 3</a:t>
            </a:r>
          </a:p>
          <a:p>
            <a:pPr lvl="3"/>
            <a:r>
              <a:rPr lang="de-DE" dirty="0"/>
              <a:t>Thema 4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59180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vorname.nachname@ntb.ch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1384" y="1340768"/>
            <a:ext cx="11088001" cy="4896000"/>
          </a:xfrm>
        </p:spPr>
        <p:txBody>
          <a:bodyPr/>
          <a:lstStyle>
            <a:lvl1pPr marL="360000" indent="-360000">
              <a:spcBef>
                <a:spcPts val="1200"/>
              </a:spcBef>
              <a:buClrTx/>
              <a:buSzPct val="100000"/>
              <a:buFont typeface="+mj-lt"/>
              <a:buAutoNum type="arabicPeriod"/>
              <a:defRPr sz="2000" baseline="0"/>
            </a:lvl1pPr>
            <a:lvl2pPr marL="720725" indent="-360000">
              <a:buClr>
                <a:schemeClr val="tx2"/>
              </a:buClr>
              <a:buFont typeface="+mj-lt"/>
              <a:buAutoNum type="arabicPeriod"/>
              <a:defRPr sz="1600" b="1" baseline="0">
                <a:solidFill>
                  <a:schemeClr val="tx2"/>
                </a:solidFill>
              </a:defRPr>
            </a:lvl2pPr>
            <a:lvl3pPr marL="900000" indent="-179388">
              <a:defRPr/>
            </a:lvl3pPr>
            <a:lvl5pPr>
              <a:defRPr baseline="0"/>
            </a:lvl5pPr>
          </a:lstStyle>
          <a:p>
            <a:pPr lvl="0"/>
            <a:r>
              <a:rPr lang="de-DE" dirty="0"/>
              <a:t>Ebene 1</a:t>
            </a:r>
          </a:p>
          <a:p>
            <a:pPr lvl="1"/>
            <a:r>
              <a:rPr lang="de-DE" dirty="0"/>
              <a:t>Ebene 2</a:t>
            </a:r>
          </a:p>
          <a:p>
            <a:pPr lvl="2"/>
            <a:r>
              <a:rPr lang="de-DE" dirty="0"/>
              <a:t>Ebene 3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08306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329279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vorname.nachname@ntb.ch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476672"/>
            <a:ext cx="8676000" cy="82876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</a:lstStyle>
          <a:p>
            <a:pPr lvl="0"/>
            <a:r>
              <a:rPr lang="de-DE" dirty="0"/>
              <a:t>Bitte tragen Sie hier die Aussage der Folie in maximal zwei Sätzen ein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531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vorname.nachname@ntb.ch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51384" y="1340768"/>
            <a:ext cx="11088002" cy="4896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476672"/>
            <a:ext cx="8676000" cy="828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</a:lstStyle>
          <a:p>
            <a:pPr lvl="0"/>
            <a:r>
              <a:rPr lang="de-DE" dirty="0"/>
              <a:t>Bitte tragen Sie hier die Aussage der Folie in maximal zwei Sätzen ein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7346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vorname.nachname@ntb.ch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1384" y="1340768"/>
            <a:ext cx="8676754" cy="4896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baseline="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476672"/>
            <a:ext cx="8676000" cy="828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</a:lstStyle>
          <a:p>
            <a:pPr lvl="0"/>
            <a:r>
              <a:rPr lang="de-DE" dirty="0"/>
              <a:t>Bitte tragen Sie hier die Aussage der Folie in maximal zwei Sätzen ein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774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vorname.nachname@ntb.ch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476672"/>
            <a:ext cx="8676000" cy="828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</a:lstStyle>
          <a:p>
            <a:pPr lvl="0"/>
            <a:r>
              <a:rPr lang="de-DE" dirty="0"/>
              <a:t>Bitte tragen Sie hier die Aussage der Folie in maximal zwei Sätzen ein</a:t>
            </a:r>
          </a:p>
          <a:p>
            <a:pPr lvl="1"/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 hasCustomPrompt="1"/>
          </p:nvPr>
        </p:nvSpPr>
        <p:spPr>
          <a:xfrm>
            <a:off x="551384" y="1341438"/>
            <a:ext cx="5400000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7"/>
          <p:cNvSpPr>
            <a:spLocks noGrp="1"/>
          </p:cNvSpPr>
          <p:nvPr>
            <p:ph sz="quarter" idx="18" hasCustomPrompt="1"/>
          </p:nvPr>
        </p:nvSpPr>
        <p:spPr>
          <a:xfrm>
            <a:off x="6240463" y="1341438"/>
            <a:ext cx="5400153" cy="4895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80958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vorname.nachname@ntb.ch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240016" y="1340768"/>
            <a:ext cx="5400000" cy="4896000"/>
          </a:xfrm>
        </p:spPr>
        <p:txBody>
          <a:bodyPr/>
          <a:lstStyle/>
          <a:p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51384" y="476672"/>
            <a:ext cx="8676000" cy="828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</a:lstStyle>
          <a:p>
            <a:pPr lvl="0"/>
            <a:r>
              <a:rPr lang="de-DE" dirty="0"/>
              <a:t>Bitte tragen Sie hier die Aussage der Folie in maximal zwei Sätzen ein</a:t>
            </a:r>
          </a:p>
          <a:p>
            <a:pPr lvl="1"/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7" hasCustomPrompt="1"/>
          </p:nvPr>
        </p:nvSpPr>
        <p:spPr>
          <a:xfrm>
            <a:off x="551384" y="1340768"/>
            <a:ext cx="5400000" cy="4896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85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vorname.nachname@ntb.ch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240016" y="1340768"/>
            <a:ext cx="5400000" cy="4896000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8" name="Bildplatzhalt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51384" y="1340768"/>
            <a:ext cx="5400000" cy="4896000"/>
          </a:xfrm>
        </p:spPr>
        <p:txBody>
          <a:bodyPr/>
          <a:lstStyle/>
          <a:p>
            <a:r>
              <a:rPr lang="de-DE" dirty="0"/>
              <a:t>Bild einfügen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551384" y="476672"/>
            <a:ext cx="8676000" cy="828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</a:lstStyle>
          <a:p>
            <a:pPr lvl="0"/>
            <a:r>
              <a:rPr lang="de-DE" dirty="0"/>
              <a:t>Bitte tragen Sie hier die Aussage der Folie in maximal zwei Sätzen ein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14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vorname.nachname@ntb.ch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11"/>
          <p:cNvSpPr>
            <a:spLocks noGrp="1"/>
          </p:cNvSpPr>
          <p:nvPr>
            <p:ph type="pic" sz="quarter" idx="15" hasCustomPrompt="1"/>
          </p:nvPr>
        </p:nvSpPr>
        <p:spPr>
          <a:xfrm>
            <a:off x="551384" y="1340768"/>
            <a:ext cx="5400000" cy="2304000"/>
          </a:xfrm>
        </p:spPr>
        <p:txBody>
          <a:bodyPr/>
          <a:lstStyle/>
          <a:p>
            <a:r>
              <a:rPr lang="de-DE" dirty="0"/>
              <a:t>Bild einfügen</a:t>
            </a:r>
          </a:p>
        </p:txBody>
      </p:sp>
      <p:sp>
        <p:nvSpPr>
          <p:cNvPr id="11" name="Bildplatzhalter 11"/>
          <p:cNvSpPr>
            <a:spLocks noGrp="1"/>
          </p:cNvSpPr>
          <p:nvPr>
            <p:ph type="pic" sz="quarter" idx="16" hasCustomPrompt="1"/>
          </p:nvPr>
        </p:nvSpPr>
        <p:spPr>
          <a:xfrm>
            <a:off x="551384" y="3933056"/>
            <a:ext cx="5400000" cy="2304000"/>
          </a:xfrm>
        </p:spPr>
        <p:txBody>
          <a:bodyPr/>
          <a:lstStyle/>
          <a:p>
            <a:r>
              <a:rPr lang="de-DE" dirty="0"/>
              <a:t>Bild einfügen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7" hasCustomPrompt="1"/>
          </p:nvPr>
        </p:nvSpPr>
        <p:spPr>
          <a:xfrm>
            <a:off x="6240016" y="1341024"/>
            <a:ext cx="5400000" cy="2304000"/>
          </a:xfrm>
        </p:spPr>
        <p:txBody>
          <a:bodyPr/>
          <a:lstStyle/>
          <a:p>
            <a:r>
              <a:rPr lang="de-DE" dirty="0"/>
              <a:t>Bild einfügen</a:t>
            </a:r>
          </a:p>
        </p:txBody>
      </p:sp>
      <p:sp>
        <p:nvSpPr>
          <p:cNvPr id="13" name="Bildplatzhalter 11"/>
          <p:cNvSpPr>
            <a:spLocks noGrp="1"/>
          </p:cNvSpPr>
          <p:nvPr>
            <p:ph type="pic" sz="quarter" idx="18" hasCustomPrompt="1"/>
          </p:nvPr>
        </p:nvSpPr>
        <p:spPr>
          <a:xfrm>
            <a:off x="6240016" y="3933056"/>
            <a:ext cx="5400000" cy="2304000"/>
          </a:xfrm>
        </p:spPr>
        <p:txBody>
          <a:bodyPr/>
          <a:lstStyle/>
          <a:p>
            <a:r>
              <a:rPr lang="de-DE" dirty="0"/>
              <a:t>Bild einfügen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51384" y="476672"/>
            <a:ext cx="8676000" cy="828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</a:lstStyle>
          <a:p>
            <a:pPr lvl="0"/>
            <a:r>
              <a:rPr lang="de-DE" dirty="0"/>
              <a:t>Bitte tragen Sie hier die Aussage der Folie in maximal zwei Sätzen ein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247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vorname.nachname@ntb.ch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Bildplatzhalter 11"/>
          <p:cNvSpPr>
            <a:spLocks noGrp="1"/>
          </p:cNvSpPr>
          <p:nvPr>
            <p:ph type="pic" sz="quarter" idx="14" hasCustomPrompt="1"/>
          </p:nvPr>
        </p:nvSpPr>
        <p:spPr>
          <a:xfrm>
            <a:off x="551384" y="1340768"/>
            <a:ext cx="11088001" cy="4896000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/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51384" y="476672"/>
            <a:ext cx="8676000" cy="828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</a:lstStyle>
          <a:p>
            <a:pPr lvl="0"/>
            <a:r>
              <a:rPr lang="de-DE" dirty="0"/>
              <a:t>Bitte tragen Sie hier die Aussage der Folie in maximal zwei Sätzen ein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642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88986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ildplatzhalter 3"/>
          <p:cNvPicPr>
            <a:picLocks noChangeAspect="1"/>
          </p:cNvPicPr>
          <p:nvPr userDrawn="1"/>
        </p:nvPicPr>
        <p:blipFill>
          <a:blip r:embed="rId6"/>
          <a:srcRect t="12632" b="12632"/>
          <a:stretch>
            <a:fillRect/>
          </a:stretch>
        </p:blipFill>
        <p:spPr>
          <a:xfrm>
            <a:off x="1" y="1"/>
            <a:ext cx="12191316" cy="5192713"/>
          </a:xfrm>
          <a:prstGeom prst="rect">
            <a:avLst/>
          </a:prstGeom>
        </p:spPr>
      </p:pic>
      <p:cxnSp>
        <p:nvCxnSpPr>
          <p:cNvPr id="14" name="Gerade Verbindung 13"/>
          <p:cNvCxnSpPr/>
          <p:nvPr userDrawn="1"/>
        </p:nvCxnSpPr>
        <p:spPr>
          <a:xfrm>
            <a:off x="5903384" y="2448828"/>
            <a:ext cx="5712883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5915386" y="440868"/>
            <a:ext cx="5723999" cy="18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1- bis 3-zeilig (Arial 32pt)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915386" y="2637176"/>
            <a:ext cx="5723999" cy="23760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9" name="Bild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" y="5532525"/>
            <a:ext cx="2668049" cy="1146241"/>
          </a:xfrm>
          <a:prstGeom prst="rect">
            <a:avLst/>
          </a:prstGeom>
        </p:spPr>
      </p:pic>
      <p:pic>
        <p:nvPicPr>
          <p:cNvPr id="10" name="Bild 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27" y="6291458"/>
            <a:ext cx="2108858" cy="30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49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roß mi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285211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10991385" y="5605588"/>
            <a:ext cx="648000" cy="6480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 b="0"/>
            </a:lvl1pPr>
          </a:lstStyle>
          <a:p>
            <a:pPr lvl="0"/>
            <a:r>
              <a:rPr lang="de-DE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933690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vorname.nachname@ntb.ch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51384" y="476672"/>
            <a:ext cx="8676000" cy="8287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2000"/>
            </a:lvl2pPr>
          </a:lstStyle>
          <a:p>
            <a:pPr lvl="0"/>
            <a:r>
              <a:rPr lang="de-DE" dirty="0"/>
              <a:t>Bitte tragen Sie hier die Aussage der Folie in maximal zwei Sätzen ein</a:t>
            </a:r>
          </a:p>
          <a:p>
            <a:pPr lvl="1"/>
            <a:endParaRPr lang="de-DE" dirty="0"/>
          </a:p>
        </p:txBody>
      </p:sp>
      <p:sp>
        <p:nvSpPr>
          <p:cNvPr id="124" name="Inhaltsplatzhalter 123"/>
          <p:cNvSpPr>
            <a:spLocks noGrp="1"/>
          </p:cNvSpPr>
          <p:nvPr>
            <p:ph sz="quarter" idx="16"/>
          </p:nvPr>
        </p:nvSpPr>
        <p:spPr>
          <a:xfrm>
            <a:off x="551384" y="1340768"/>
            <a:ext cx="11088000" cy="23034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5" name="Inhaltsplatzhalter 123"/>
          <p:cNvSpPr>
            <a:spLocks noGrp="1"/>
          </p:cNvSpPr>
          <p:nvPr>
            <p:ph sz="quarter" idx="17"/>
          </p:nvPr>
        </p:nvSpPr>
        <p:spPr>
          <a:xfrm>
            <a:off x="551384" y="3933850"/>
            <a:ext cx="11088000" cy="23034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9440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296" userDrawn="1">
          <p15:clr>
            <a:srgbClr val="FBAE40"/>
          </p15:clr>
        </p15:guide>
        <p15:guide id="2" orient="horz" pos="2478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Wir nutzen das das Datumsfeld "Fest" für den linken Text in der Fußzeile. Dieser wird sogar zweizeilig angezeigt.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vorname.nachname@ntb.ch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67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288859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1"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platzhalter 3"/>
          <p:cNvPicPr>
            <a:picLocks noChangeAspect="1"/>
          </p:cNvPicPr>
          <p:nvPr userDrawn="1"/>
        </p:nvPicPr>
        <p:blipFill>
          <a:blip r:embed="rId6"/>
          <a:srcRect t="12632" b="12632"/>
          <a:stretch>
            <a:fillRect/>
          </a:stretch>
        </p:blipFill>
        <p:spPr>
          <a:xfrm>
            <a:off x="1" y="1"/>
            <a:ext cx="12191316" cy="5192713"/>
          </a:xfrm>
          <a:prstGeom prst="rect">
            <a:avLst/>
          </a:prstGeom>
        </p:spPr>
      </p:pic>
      <p:cxnSp>
        <p:nvCxnSpPr>
          <p:cNvPr id="18" name="Gerade Verbindung 17"/>
          <p:cNvCxnSpPr/>
          <p:nvPr userDrawn="1"/>
        </p:nvCxnSpPr>
        <p:spPr>
          <a:xfrm>
            <a:off x="5903384" y="2448828"/>
            <a:ext cx="5712883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5915386" y="440868"/>
            <a:ext cx="5723999" cy="18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1- bis 3-zeilig (Arial 32pt)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915386" y="2637176"/>
            <a:ext cx="5723999" cy="23760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8" name="Bild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" y="5532525"/>
            <a:ext cx="2668049" cy="1146241"/>
          </a:xfrm>
          <a:prstGeom prst="rect">
            <a:avLst/>
          </a:prstGeom>
        </p:spPr>
      </p:pic>
      <p:pic>
        <p:nvPicPr>
          <p:cNvPr id="9" name="Bild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527" y="6286856"/>
            <a:ext cx="2108858" cy="3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7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060743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ildplatzhalter 3"/>
          <p:cNvPicPr>
            <a:picLocks noChangeAspect="1"/>
          </p:cNvPicPr>
          <p:nvPr userDrawn="1"/>
        </p:nvPicPr>
        <p:blipFill>
          <a:blip r:embed="rId6"/>
          <a:srcRect t="12632" b="12632"/>
          <a:stretch>
            <a:fillRect/>
          </a:stretch>
        </p:blipFill>
        <p:spPr>
          <a:xfrm>
            <a:off x="1" y="1"/>
            <a:ext cx="12191316" cy="5192713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5903384" y="2448828"/>
            <a:ext cx="5712883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5915386" y="440868"/>
            <a:ext cx="5723999" cy="18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1- bis 3-zeilig (Arial 32pt)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915386" y="2637176"/>
            <a:ext cx="5723999" cy="23760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8" name="Bild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" y="5532525"/>
            <a:ext cx="2668049" cy="1146241"/>
          </a:xfrm>
          <a:prstGeom prst="rect">
            <a:avLst/>
          </a:prstGeom>
        </p:spPr>
      </p:pic>
      <p:pic>
        <p:nvPicPr>
          <p:cNvPr id="9" name="Bild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842" y="6292003"/>
            <a:ext cx="1740542" cy="3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121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505367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9"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ildplatzhalter 3"/>
          <p:cNvPicPr>
            <a:picLocks noChangeAspect="1"/>
          </p:cNvPicPr>
          <p:nvPr userDrawn="1"/>
        </p:nvPicPr>
        <p:blipFill>
          <a:blip r:embed="rId6"/>
          <a:srcRect t="12632" b="12632"/>
          <a:stretch>
            <a:fillRect/>
          </a:stretch>
        </p:blipFill>
        <p:spPr>
          <a:xfrm>
            <a:off x="1" y="1"/>
            <a:ext cx="12191316" cy="5192713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5903384" y="2448828"/>
            <a:ext cx="5712883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5915386" y="440868"/>
            <a:ext cx="5723999" cy="18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1- bis 3-zeilig (Arial 32pt)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915386" y="2637176"/>
            <a:ext cx="5723999" cy="23760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8" name="Bild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" y="5532525"/>
            <a:ext cx="2668049" cy="1146241"/>
          </a:xfrm>
          <a:prstGeom prst="rect">
            <a:avLst/>
          </a:prstGeom>
        </p:spPr>
      </p:pic>
      <p:pic>
        <p:nvPicPr>
          <p:cNvPr id="9" name="Bild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16" y="6286186"/>
            <a:ext cx="1629569" cy="3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2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902811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3"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Bildplatzhalter 3"/>
          <p:cNvPicPr>
            <a:picLocks noChangeAspect="1"/>
          </p:cNvPicPr>
          <p:nvPr userDrawn="1"/>
        </p:nvPicPr>
        <p:blipFill>
          <a:blip r:embed="rId6"/>
          <a:srcRect t="12632" b="12632"/>
          <a:stretch>
            <a:fillRect/>
          </a:stretch>
        </p:blipFill>
        <p:spPr>
          <a:xfrm>
            <a:off x="1" y="1"/>
            <a:ext cx="12191316" cy="5192713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5903384" y="2448828"/>
            <a:ext cx="5712883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5915386" y="440868"/>
            <a:ext cx="5723999" cy="18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1- bis 3-zeilig (Arial 32pt)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915386" y="2637176"/>
            <a:ext cx="5723999" cy="23760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8" name="Bild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" y="5532525"/>
            <a:ext cx="2668049" cy="1146241"/>
          </a:xfrm>
          <a:prstGeom prst="rect">
            <a:avLst/>
          </a:prstGeom>
        </p:spPr>
      </p:pic>
      <p:pic>
        <p:nvPicPr>
          <p:cNvPr id="9" name="Bild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615" y="6289395"/>
            <a:ext cx="2009770" cy="33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46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691429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7"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Bildplatzhalter 3"/>
          <p:cNvPicPr>
            <a:picLocks noChangeAspect="1"/>
          </p:cNvPicPr>
          <p:nvPr userDrawn="1"/>
        </p:nvPicPr>
        <p:blipFill>
          <a:blip r:embed="rId6"/>
          <a:srcRect t="12632" b="12632"/>
          <a:stretch>
            <a:fillRect/>
          </a:stretch>
        </p:blipFill>
        <p:spPr>
          <a:xfrm>
            <a:off x="1" y="1"/>
            <a:ext cx="12191316" cy="5192713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5903384" y="2448828"/>
            <a:ext cx="5712883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5915386" y="440868"/>
            <a:ext cx="5723999" cy="18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1- bis 3-zeilig (Arial 32pt)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915386" y="2637176"/>
            <a:ext cx="5723999" cy="23760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8" name="Bild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" y="5532525"/>
            <a:ext cx="2668049" cy="1146241"/>
          </a:xfrm>
          <a:prstGeom prst="rect">
            <a:avLst/>
          </a:prstGeom>
        </p:spPr>
      </p:pic>
      <p:pic>
        <p:nvPicPr>
          <p:cNvPr id="9" name="Bild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536" y="6286188"/>
            <a:ext cx="2043849" cy="32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2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100690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Bildplatzhalter 3"/>
          <p:cNvPicPr>
            <a:picLocks noChangeAspect="1"/>
          </p:cNvPicPr>
          <p:nvPr userDrawn="1"/>
        </p:nvPicPr>
        <p:blipFill>
          <a:blip r:embed="rId6"/>
          <a:srcRect t="12632" b="12632"/>
          <a:stretch>
            <a:fillRect/>
          </a:stretch>
        </p:blipFill>
        <p:spPr>
          <a:xfrm>
            <a:off x="1" y="1"/>
            <a:ext cx="12191316" cy="5192713"/>
          </a:xfrm>
          <a:prstGeom prst="rect">
            <a:avLst/>
          </a:prstGeom>
        </p:spPr>
      </p:pic>
      <p:cxnSp>
        <p:nvCxnSpPr>
          <p:cNvPr id="13" name="Gerade Verbindung 12"/>
          <p:cNvCxnSpPr/>
          <p:nvPr userDrawn="1"/>
        </p:nvCxnSpPr>
        <p:spPr>
          <a:xfrm>
            <a:off x="5903384" y="2448828"/>
            <a:ext cx="5712883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5915386" y="440868"/>
            <a:ext cx="5723999" cy="180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1- bis 3-zeilig (Arial 32pt)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915386" y="2637176"/>
            <a:ext cx="5723999" cy="2376000"/>
          </a:xfrm>
        </p:spPr>
        <p:txBody>
          <a:bodyPr/>
          <a:lstStyle>
            <a:lvl1pPr>
              <a:defRPr sz="18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pic>
        <p:nvPicPr>
          <p:cNvPr id="8" name="Bild 1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" y="5532525"/>
            <a:ext cx="2668049" cy="1146241"/>
          </a:xfrm>
          <a:prstGeom prst="rect">
            <a:avLst/>
          </a:prstGeom>
        </p:spPr>
      </p:pic>
      <p:pic>
        <p:nvPicPr>
          <p:cNvPr id="9" name="Bild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500" y="6286185"/>
            <a:ext cx="2223886" cy="3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779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7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717955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think-cell Folie" r:id="rId4" imgW="245" imgH="245" progId="TCLayout.ActiveDocument.1">
                  <p:embed/>
                </p:oleObj>
              </mc:Choice>
              <mc:Fallback>
                <p:oleObj name="think-cell Folie" r:id="rId4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12191316" cy="5192713"/>
          </a:xfrm>
          <a:solidFill>
            <a:schemeClr val="accent2"/>
          </a:solidFill>
          <a:ln>
            <a:noFill/>
          </a:ln>
        </p:spPr>
        <p:txBody>
          <a:bodyPr lIns="432000" tIns="216000" r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Durch Klick auf das Icon können Sie ein eigenes Titelbild einfügen</a:t>
            </a:r>
          </a:p>
        </p:txBody>
      </p:sp>
      <p:sp>
        <p:nvSpPr>
          <p:cNvPr id="2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5915386" y="1566887"/>
            <a:ext cx="5724000" cy="637849"/>
          </a:xfrm>
          <a:prstGeom prst="rect">
            <a:avLst/>
          </a:prstGeom>
          <a:solidFill>
            <a:schemeClr val="tx2">
              <a:alpha val="50000"/>
            </a:schemeClr>
          </a:solidFill>
        </p:spPr>
        <p:txBody>
          <a:bodyPr vert="horz" lIns="108000" tIns="72000" rIns="108000" bIns="72000" rtlCol="0" anchor="b" anchorCtr="0">
            <a:spAutoFit/>
          </a:bodyPr>
          <a:lstStyle>
            <a:lvl1pPr>
              <a:lnSpc>
                <a:spcPct val="100000"/>
              </a:lnSpc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1- bis 3-zeilig (Arial 32pt)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915385" y="2204864"/>
            <a:ext cx="5724000" cy="1213730"/>
          </a:xfrm>
          <a:solidFill>
            <a:schemeClr val="tx2">
              <a:alpha val="50000"/>
            </a:schemeClr>
          </a:solidFill>
        </p:spPr>
        <p:txBody>
          <a:bodyPr lIns="108000" tIns="396000" rIns="108000" bIns="108000">
            <a:spAutoFit/>
          </a:bodyPr>
          <a:lstStyle>
            <a:lvl1pPr>
              <a:defRPr sz="1800" b="0" baseline="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</p:txBody>
      </p:sp>
      <p:pic>
        <p:nvPicPr>
          <p:cNvPr id="7" name="Bild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7" y="5532525"/>
            <a:ext cx="2668049" cy="114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72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2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2825069510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think-cell Folie" r:id="rId27" imgW="245" imgH="245" progId="TCLayout.ActiveDocument.1">
                  <p:embed/>
                </p:oleObj>
              </mc:Choice>
              <mc:Fallback>
                <p:oleObj name="think-cell Folie" r:id="rId27" imgW="245" imgH="24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551384" y="1340768"/>
            <a:ext cx="11088000" cy="489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noProof="0" dirty="0"/>
              <a:t>Sechste Ebene</a:t>
            </a:r>
          </a:p>
          <a:p>
            <a:pPr lvl="6"/>
            <a:r>
              <a:rPr lang="de-DE" noProof="0" dirty="0"/>
              <a:t>Siebte Ebene</a:t>
            </a:r>
          </a:p>
          <a:p>
            <a:pPr lvl="7"/>
            <a:r>
              <a:rPr lang="de-DE" noProof="0" dirty="0"/>
              <a:t>Achte Ebene</a:t>
            </a:r>
          </a:p>
          <a:p>
            <a:pPr lvl="8"/>
            <a:r>
              <a:rPr lang="de-DE" noProof="0" dirty="0"/>
              <a:t>Neunte Ebene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551384" y="6523200"/>
            <a:ext cx="5400154" cy="334800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Wir nutzen das das Datumsfeld "Fest" für den linken Text in der Fußzeile. Dieser wird sogar zweizeilig angezeigt.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40463" y="6522913"/>
            <a:ext cx="4679557" cy="33508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Klaus.frick@ntb.ch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2616" y="6522912"/>
            <a:ext cx="648000" cy="335088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78C8943B-9D88-9D43-B44A-8BE9E92BBD5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Titel (Arial fett 16)</a:t>
            </a:r>
          </a:p>
        </p:txBody>
      </p:sp>
      <p:sp>
        <p:nvSpPr>
          <p:cNvPr id="3" name="empower - DO NOT DELETE!!!" hidden="1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3" name="Bild 6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722" y="249199"/>
            <a:ext cx="1486894" cy="63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2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51" r:id="rId2"/>
    <p:sldLayoutId id="2147483659" r:id="rId3"/>
    <p:sldLayoutId id="2147483692" r:id="rId4"/>
    <p:sldLayoutId id="2147483691" r:id="rId5"/>
    <p:sldLayoutId id="2147483693" r:id="rId6"/>
    <p:sldLayoutId id="2147483694" r:id="rId7"/>
    <p:sldLayoutId id="2147483695" r:id="rId8"/>
    <p:sldLayoutId id="2147483703" r:id="rId9"/>
    <p:sldLayoutId id="2147483709" r:id="rId10"/>
    <p:sldLayoutId id="2147483687" r:id="rId11"/>
    <p:sldLayoutId id="2147483706" r:id="rId12"/>
    <p:sldLayoutId id="2147483707" r:id="rId13"/>
    <p:sldLayoutId id="2147483684" r:id="rId14"/>
    <p:sldLayoutId id="2147483685" r:id="rId15"/>
    <p:sldLayoutId id="2147483686" r:id="rId16"/>
    <p:sldLayoutId id="2147483696" r:id="rId17"/>
    <p:sldLayoutId id="2147483697" r:id="rId18"/>
    <p:sldLayoutId id="2147483688" r:id="rId19"/>
    <p:sldLayoutId id="2147483708" r:id="rId20"/>
    <p:sldLayoutId id="2147483701" r:id="rId21"/>
    <p:sldLayoutId id="2147483710" r:id="rId22"/>
  </p:sldLayoutIdLst>
  <p:hf hdr="0"/>
  <p:txStyles>
    <p:titleStyle>
      <a:lvl1pPr algn="l" defTabSz="457200" rtl="0" eaLnBrk="1" latinLnBrk="0" hangingPunct="1">
        <a:lnSpc>
          <a:spcPct val="120000"/>
        </a:lnSpc>
        <a:spcBef>
          <a:spcPct val="0"/>
        </a:spcBef>
        <a:buNone/>
        <a:defRPr sz="16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1800"/>
        </a:spcBef>
        <a:spcAft>
          <a:spcPts val="0"/>
        </a:spcAft>
        <a:buClr>
          <a:schemeClr val="tx1"/>
        </a:buClr>
        <a:buFont typeface="Arial" panose="020B0604020202020204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4572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Wingdings" charset="2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457200" rtl="0" eaLnBrk="1" latinLnBrk="0" hangingPunct="1">
        <a:lnSpc>
          <a:spcPct val="120000"/>
        </a:lnSpc>
        <a:spcBef>
          <a:spcPts val="600"/>
        </a:spcBef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9388" algn="l" defTabSz="457200" rtl="0" eaLnBrk="1" latinLnBrk="0" hangingPunct="1">
        <a:lnSpc>
          <a:spcPct val="120000"/>
        </a:lnSpc>
        <a:spcBef>
          <a:spcPts val="0"/>
        </a:spcBef>
        <a:buClr>
          <a:schemeClr val="bg1">
            <a:lumMod val="75000"/>
          </a:schemeClr>
        </a:buClr>
        <a:buSzPct val="100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725" indent="-179388" algn="l" defTabSz="457200" rtl="0" eaLnBrk="1" latinLnBrk="0" hangingPunct="1">
        <a:lnSpc>
          <a:spcPct val="120000"/>
        </a:lnSpc>
        <a:spcBef>
          <a:spcPts val="0"/>
        </a:spcBef>
        <a:buClr>
          <a:schemeClr val="accent1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lnSpc>
          <a:spcPct val="120000"/>
        </a:lnSpc>
        <a:spcBef>
          <a:spcPts val="0"/>
        </a:spcBef>
        <a:buFont typeface="Arial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457200" rtl="0" eaLnBrk="1" latinLnBrk="0" hangingPunct="1">
        <a:lnSpc>
          <a:spcPct val="120000"/>
        </a:lnSpc>
        <a:spcBef>
          <a:spcPts val="0"/>
        </a:spcBef>
        <a:buFont typeface="Arial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457200" rtl="0" eaLnBrk="1" latinLnBrk="0" hangingPunct="1">
        <a:lnSpc>
          <a:spcPct val="120000"/>
        </a:lnSpc>
        <a:spcBef>
          <a:spcPts val="0"/>
        </a:spcBef>
        <a:buFont typeface="Arial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457200" rtl="0" eaLnBrk="1" latinLnBrk="0" hangingPunct="1">
        <a:lnSpc>
          <a:spcPct val="120000"/>
        </a:lnSpc>
        <a:spcBef>
          <a:spcPts val="0"/>
        </a:spcBef>
        <a:buFont typeface="Arial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47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orient="horz" pos="845" userDrawn="1">
          <p15:clr>
            <a:srgbClr val="F26B43"/>
          </p15:clr>
        </p15:guide>
        <p15:guide id="7" pos="3931" userDrawn="1">
          <p15:clr>
            <a:srgbClr val="F26B43"/>
          </p15:clr>
        </p15:guide>
        <p15:guide id="8" pos="3749" userDrawn="1">
          <p15:clr>
            <a:srgbClr val="F26B43"/>
          </p15:clr>
        </p15:guide>
        <p15:guide id="9" orient="horz" pos="210" userDrawn="1">
          <p15:clr>
            <a:srgbClr val="F26B43"/>
          </p15:clr>
        </p15:guide>
        <p15:guide id="10" pos="581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media" Target="../media/media2.wav"/><Relationship Id="rId7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jpg"/><Relationship Id="rId5" Type="http://schemas.openxmlformats.org/officeDocument/2006/relationships/slideLayout" Target="../slideLayouts/slideLayout18.xml"/><Relationship Id="rId4" Type="http://schemas.openxmlformats.org/officeDocument/2006/relationships/audio" Target="../media/media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3707129"/>
              </p:ext>
            </p:ext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think-cell Folie" r:id="rId5" imgW="245" imgH="245" progId="TCLayout.ActiveDocument.1">
                  <p:embed/>
                </p:oleObj>
              </mc:Choice>
              <mc:Fallback>
                <p:oleObj name="think-cell Folie" r:id="rId5" imgW="245" imgH="245" progId="TCLayout.ActiveDocument.1">
                  <p:embed/>
                  <p:pic>
                    <p:nvPicPr>
                      <p:cNvPr id="46" name="Objekt 4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Mathematik</a:t>
            </a:r>
            <a:r>
              <a:rPr lang="en-US" sz="3600" dirty="0"/>
              <a:t> </a:t>
            </a:r>
            <a:r>
              <a:rPr lang="en-US" sz="3600" dirty="0" err="1"/>
              <a:t>im</a:t>
            </a:r>
            <a:r>
              <a:rPr lang="en-US" sz="3600" dirty="0"/>
              <a:t> </a:t>
            </a:r>
            <a:r>
              <a:rPr lang="en-US" sz="3600" dirty="0" err="1"/>
              <a:t>Zeitalter</a:t>
            </a:r>
            <a:r>
              <a:rPr lang="en-US" sz="3600" dirty="0"/>
              <a:t> von  Big Data &amp; Co</a:t>
            </a:r>
            <a:br>
              <a:rPr lang="en-US" sz="3600" dirty="0"/>
            </a:br>
            <a:br>
              <a:rPr lang="en-US" dirty="0"/>
            </a:br>
            <a:r>
              <a:rPr lang="en-US" sz="2400" dirty="0"/>
              <a:t>Von der </a:t>
            </a:r>
            <a:r>
              <a:rPr lang="en-US" sz="2400" dirty="0" err="1"/>
              <a:t>Hilfs</a:t>
            </a:r>
            <a:r>
              <a:rPr lang="en-US" sz="2400" dirty="0"/>
              <a:t>- </a:t>
            </a:r>
            <a:r>
              <a:rPr lang="en-US" sz="2400" dirty="0" err="1"/>
              <a:t>zur</a:t>
            </a:r>
            <a:r>
              <a:rPr lang="en-US" sz="2400" dirty="0"/>
              <a:t> </a:t>
            </a:r>
            <a:r>
              <a:rPr lang="en-US" sz="2400" dirty="0" err="1"/>
              <a:t>Leitwissenschaft</a:t>
            </a:r>
            <a:endParaRPr lang="de-DE" sz="2400" dirty="0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Klaus Frick</a:t>
            </a:r>
          </a:p>
          <a:p>
            <a:pPr lvl="1"/>
            <a:r>
              <a:rPr lang="de-DE" dirty="0"/>
              <a:t>Institut für </a:t>
            </a:r>
            <a:r>
              <a:rPr lang="de-DE" dirty="0" err="1"/>
              <a:t>Computational</a:t>
            </a:r>
            <a:r>
              <a:rPr lang="de-DE" dirty="0"/>
              <a:t> Engineering (ICE)</a:t>
            </a:r>
          </a:p>
        </p:txBody>
      </p:sp>
    </p:spTree>
    <p:extLst>
      <p:ext uri="{BB962C8B-B14F-4D97-AF65-F5344CB8AC3E}">
        <p14:creationId xmlns:p14="http://schemas.microsoft.com/office/powerpoint/2010/main" val="52237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0A8967-46BC-4114-A24E-06048620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EE97F9-C4D0-4A9E-BFE9-CB6D9D14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ICE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31A7D1-2EFF-491C-B5C4-16952F5830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Forschungsschwerpunkte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D3161E78-9CC1-4348-A4A7-0C29F9E8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463" y="6522913"/>
            <a:ext cx="4679557" cy="335087"/>
          </a:xfrm>
        </p:spPr>
        <p:txBody>
          <a:bodyPr/>
          <a:lstStyle/>
          <a:p>
            <a:r>
              <a:rPr lang="de-DE" dirty="0"/>
              <a:t>klaus.frick@ntb.ch</a:t>
            </a:r>
          </a:p>
        </p:txBody>
      </p:sp>
      <p:pic>
        <p:nvPicPr>
          <p:cNvPr id="11" name="Picture 2" descr="http://www.ntb.ch/fileadmin/_processed_/f/8/csm_Website_Grafik_Kompetenzen_dec0cc57eb.png">
            <a:extLst>
              <a:ext uri="{FF2B5EF4-FFF2-40B4-BE49-F238E27FC236}">
                <a16:creationId xmlns:a16="http://schemas.microsoft.com/office/drawing/2014/main" id="{450A1F19-D4A9-4BE5-8CC8-390D4B4A1C64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521" y="1647007"/>
            <a:ext cx="3981096" cy="398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1C84789-92FB-4C95-82ED-80558D520850}"/>
              </a:ext>
            </a:extLst>
          </p:cNvPr>
          <p:cNvSpPr txBox="1">
            <a:spLocks/>
          </p:cNvSpPr>
          <p:nvPr/>
        </p:nvSpPr>
        <p:spPr>
          <a:xfrm>
            <a:off x="431800" y="891053"/>
            <a:ext cx="6571827" cy="56318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Simulation.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Physikalische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Modellierug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Implementierung and Validierung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Multiphysics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-Simulationen. Erstellen von Materialgesetzen etc.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Data Science. 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Daten Analyse, Statistik, Signalverarbeitung, Filterung,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Machine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Learning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Optimierung. 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Optimale </a:t>
            </a:r>
            <a:r>
              <a:rPr lang="de-CH" sz="1800" dirty="0">
                <a:solidFill>
                  <a:sysClr val="windowText" lastClr="000000"/>
                </a:solidFill>
                <a:latin typeface="+mj-lt"/>
              </a:rPr>
              <a:t>D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esigns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Inverse </a:t>
            </a:r>
            <a:r>
              <a:rPr lang="de-CH" sz="1800" dirty="0">
                <a:solidFill>
                  <a:sysClr val="windowText" lastClr="000000"/>
                </a:solidFill>
                <a:latin typeface="+mj-lt"/>
              </a:rPr>
              <a:t>P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robleme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</a:t>
            </a:r>
            <a:r>
              <a:rPr lang="de-CH" sz="1800" dirty="0">
                <a:solidFill>
                  <a:sysClr val="windowText" lastClr="000000"/>
                </a:solidFill>
                <a:latin typeface="+mj-lt"/>
              </a:rPr>
              <a:t>R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ekonstruktion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aus </a:t>
            </a:r>
            <a:r>
              <a:rPr kumimoji="0" lang="de-CH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unvollstänigen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Daten)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High Performance Computing. </a:t>
            </a: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Verwenden HPC in Buchs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Open-Source-Software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546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0A8967-46BC-4114-A24E-06048620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EE97F9-C4D0-4A9E-BFE9-CB6D9D14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ICE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31A7D1-2EFF-491C-B5C4-16952F5830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83445"/>
            <a:ext cx="8676000" cy="828763"/>
          </a:xfrm>
        </p:spPr>
        <p:txBody>
          <a:bodyPr/>
          <a:lstStyle/>
          <a:p>
            <a:r>
              <a:rPr lang="de-AT" dirty="0"/>
              <a:t>Lehre: Vorlesungen im Bereich Mathematik am NTB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D3161E78-9CC1-4348-A4A7-0C29F9E8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463" y="6522913"/>
            <a:ext cx="4679557" cy="335087"/>
          </a:xfrm>
        </p:spPr>
        <p:txBody>
          <a:bodyPr/>
          <a:lstStyle/>
          <a:p>
            <a:r>
              <a:rPr lang="de-DE" dirty="0"/>
              <a:t>klaus.frick@ntb.ch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51C84789-92FB-4C95-82ED-80558D520850}"/>
              </a:ext>
            </a:extLst>
          </p:cNvPr>
          <p:cNvSpPr txBox="1">
            <a:spLocks/>
          </p:cNvSpPr>
          <p:nvPr/>
        </p:nvSpPr>
        <p:spPr>
          <a:xfrm>
            <a:off x="431800" y="1341438"/>
            <a:ext cx="5725160" cy="49672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Bachelorstudium Systemtechnik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CH" sz="1800" b="1" dirty="0">
              <a:solidFill>
                <a:sysClr val="windowText" lastClr="00000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CH" sz="1800" b="1" dirty="0">
              <a:solidFill>
                <a:sysClr val="windowText" lastClr="00000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CH" sz="1800" b="1" dirty="0">
              <a:solidFill>
                <a:sysClr val="windowText" lastClr="00000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1800" b="1" noProof="0" dirty="0">
                <a:solidFill>
                  <a:sysClr val="windowText" lastClr="000000"/>
                </a:solidFill>
                <a:latin typeface="+mj-lt"/>
              </a:rPr>
              <a:t>WING (FHO)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CH" sz="1800" b="1" noProof="0" dirty="0">
              <a:solidFill>
                <a:sysClr val="windowText" lastClr="00000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lvl="0" indent="0">
              <a:buClr>
                <a:srgbClr val="5B9BD5"/>
              </a:buClr>
              <a:buNone/>
            </a:pPr>
            <a:r>
              <a:rPr lang="de-CH" sz="1800" b="1" dirty="0">
                <a:solidFill>
                  <a:sysClr val="windowText" lastClr="000000"/>
                </a:solidFill>
              </a:rPr>
              <a:t>MSE</a:t>
            </a:r>
          </a:p>
          <a:p>
            <a:pPr marL="0" lvl="0" indent="0">
              <a:buClr>
                <a:srgbClr val="5B9BD5"/>
              </a:buClr>
              <a:buNone/>
            </a:pPr>
            <a:endParaRPr kumimoji="0" lang="de-CH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de-CH" sz="1800" b="1" dirty="0">
              <a:solidFill>
                <a:sysClr val="windowText" lastClr="000000"/>
              </a:solidFill>
              <a:latin typeface="+mj-l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9BD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B87F5A0-DD2F-4DF9-94BC-393F82CC4B7A}"/>
              </a:ext>
            </a:extLst>
          </p:cNvPr>
          <p:cNvSpPr/>
          <p:nvPr/>
        </p:nvSpPr>
        <p:spPr>
          <a:xfrm>
            <a:off x="551384" y="1695777"/>
            <a:ext cx="2693043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Analysis I/II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06152AC-147C-4736-B9CC-2C6DAA779B38}"/>
              </a:ext>
            </a:extLst>
          </p:cNvPr>
          <p:cNvSpPr/>
          <p:nvPr/>
        </p:nvSpPr>
        <p:spPr>
          <a:xfrm>
            <a:off x="3327930" y="1695777"/>
            <a:ext cx="2693043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Lineare Algebra I/II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03CF42-3AE3-46F4-BB85-9604D51710C5}"/>
              </a:ext>
            </a:extLst>
          </p:cNvPr>
          <p:cNvSpPr/>
          <p:nvPr/>
        </p:nvSpPr>
        <p:spPr>
          <a:xfrm>
            <a:off x="551384" y="2337709"/>
            <a:ext cx="2693043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Analysis III/IV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37DE7E7-620F-4C64-8BDC-12AF6C19F3F2}"/>
              </a:ext>
            </a:extLst>
          </p:cNvPr>
          <p:cNvSpPr/>
          <p:nvPr/>
        </p:nvSpPr>
        <p:spPr>
          <a:xfrm>
            <a:off x="551385" y="3006515"/>
            <a:ext cx="1765096" cy="7518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Statistisches Denken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89C6B33-7F92-4CB3-8C04-2C91BD33434C}"/>
              </a:ext>
            </a:extLst>
          </p:cNvPr>
          <p:cNvSpPr/>
          <p:nvPr/>
        </p:nvSpPr>
        <p:spPr>
          <a:xfrm>
            <a:off x="2407278" y="2989899"/>
            <a:ext cx="1765096" cy="7518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KI (Optimierung)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D2E5136E-D70B-4231-B3AA-23C98DB6AC68}"/>
              </a:ext>
            </a:extLst>
          </p:cNvPr>
          <p:cNvSpPr/>
          <p:nvPr/>
        </p:nvSpPr>
        <p:spPr>
          <a:xfrm>
            <a:off x="4255877" y="3006515"/>
            <a:ext cx="1765096" cy="75184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Scientific</a:t>
            </a:r>
          </a:p>
          <a:p>
            <a:pPr algn="ctr"/>
            <a:r>
              <a:rPr lang="de-AT" dirty="0"/>
              <a:t>Computing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AC635DD-CECE-447B-97A0-9CE6C96588DB}"/>
              </a:ext>
            </a:extLst>
          </p:cNvPr>
          <p:cNvSpPr/>
          <p:nvPr/>
        </p:nvSpPr>
        <p:spPr>
          <a:xfrm>
            <a:off x="553399" y="5380770"/>
            <a:ext cx="2693043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Predictive</a:t>
            </a:r>
            <a:r>
              <a:rPr lang="de-AT" dirty="0"/>
              <a:t> Modelling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B5F8D6C5-868F-4EF2-8EF5-836C4FCD8036}"/>
              </a:ext>
            </a:extLst>
          </p:cNvPr>
          <p:cNvSpPr/>
          <p:nvPr/>
        </p:nvSpPr>
        <p:spPr>
          <a:xfrm>
            <a:off x="3327930" y="5367828"/>
            <a:ext cx="2693043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err="1"/>
              <a:t>From</a:t>
            </a:r>
            <a:r>
              <a:rPr lang="de-AT" dirty="0"/>
              <a:t> Fourier </a:t>
            </a:r>
            <a:r>
              <a:rPr lang="de-AT" dirty="0" err="1"/>
              <a:t>to</a:t>
            </a:r>
            <a:r>
              <a:rPr lang="de-AT" dirty="0"/>
              <a:t> Wavelets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5FD6E037-35C5-4DBD-94F7-8CE220F6F71F}"/>
              </a:ext>
            </a:extLst>
          </p:cNvPr>
          <p:cNvSpPr/>
          <p:nvPr/>
        </p:nvSpPr>
        <p:spPr>
          <a:xfrm>
            <a:off x="551383" y="4268089"/>
            <a:ext cx="2693043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Mathematik I/II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CDEFEB5D-B903-4B7E-9155-F82CCC669908}"/>
              </a:ext>
            </a:extLst>
          </p:cNvPr>
          <p:cNvSpPr/>
          <p:nvPr/>
        </p:nvSpPr>
        <p:spPr>
          <a:xfrm>
            <a:off x="3325915" y="4280637"/>
            <a:ext cx="2693043" cy="54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Optimierung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2AFF5F0-51DB-48AB-BB9E-9C4724D49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346" y="1695777"/>
            <a:ext cx="5099453" cy="34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7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0A8967-46BC-4114-A24E-06048620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EE97F9-C4D0-4A9E-BFE9-CB6D9D14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ICE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31A7D1-2EFF-491C-B5C4-16952F5830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1384" y="483445"/>
            <a:ext cx="8676000" cy="828763"/>
          </a:xfrm>
        </p:spPr>
        <p:txBody>
          <a:bodyPr/>
          <a:lstStyle/>
          <a:p>
            <a:r>
              <a:rPr lang="de-AT" dirty="0"/>
              <a:t>Lehre: Bachelor- und Masterarbeiten</a:t>
            </a: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D3161E78-9CC1-4348-A4A7-0C29F9E8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463" y="6522913"/>
            <a:ext cx="4679557" cy="335087"/>
          </a:xfrm>
        </p:spPr>
        <p:txBody>
          <a:bodyPr/>
          <a:lstStyle/>
          <a:p>
            <a:r>
              <a:rPr lang="de-DE" dirty="0"/>
              <a:t>klaus.frick@ntb.ch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2BA1656-F9C2-4022-9744-F33BC03A02A3}"/>
              </a:ext>
            </a:extLst>
          </p:cNvPr>
          <p:cNvSpPr txBox="1"/>
          <p:nvPr/>
        </p:nvSpPr>
        <p:spPr>
          <a:xfrm>
            <a:off x="551384" y="1341438"/>
            <a:ext cx="10604296" cy="49244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/>
              <a:t>Während des Grundstudiums werden statistische Inhalte </a:t>
            </a:r>
            <a:r>
              <a:rPr lang="de-AT" sz="1600" b="1" dirty="0"/>
              <a:t>nur vereinzelt </a:t>
            </a:r>
            <a:r>
              <a:rPr lang="de-AT" sz="1600" dirty="0"/>
              <a:t>unterrichtet (Im Sinne eines Werkzeugs).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/>
              <a:t>In BA- und MA-Arbeiten können zum Ingenieursstudium </a:t>
            </a:r>
            <a:r>
              <a:rPr lang="de-AT" sz="1600" b="1" dirty="0"/>
              <a:t>komplementäre</a:t>
            </a:r>
            <a:r>
              <a:rPr lang="de-AT" sz="1600" dirty="0"/>
              <a:t> Inhalte vermittelt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/>
              <a:t>BA/MA Arbeiten mit dem Hintergrund </a:t>
            </a:r>
            <a:r>
              <a:rPr lang="de-AT" sz="1600" dirty="0" err="1"/>
              <a:t>Machine</a:t>
            </a:r>
            <a:r>
              <a:rPr lang="de-AT" sz="1600" dirty="0"/>
              <a:t> Learning, Data Science sind </a:t>
            </a:r>
            <a:r>
              <a:rPr lang="de-AT" sz="1600" b="1" dirty="0"/>
              <a:t>sehr populär. </a:t>
            </a:r>
            <a:r>
              <a:rPr lang="de-AT" sz="1600" dirty="0"/>
              <a:t>Vermittlung der Grundlagen in Privatissima).</a:t>
            </a:r>
          </a:p>
          <a:p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/>
              <a:t>Struktur BA Arbeit im NTB: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/>
              <a:t>Typischerweise 2er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/>
              <a:t>MA hauptsächlich MSE (auch andere Masterstudiengänge, wie z.B. Energiesysteme, Mikro- und Nanotechnologie)</a:t>
            </a:r>
          </a:p>
          <a:p>
            <a:endParaRPr lang="de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16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AC91C20-7B5B-49F6-AA7F-57EAD322FA59}"/>
              </a:ext>
            </a:extLst>
          </p:cNvPr>
          <p:cNvSpPr/>
          <p:nvPr/>
        </p:nvSpPr>
        <p:spPr>
          <a:xfrm>
            <a:off x="4036907" y="3454400"/>
            <a:ext cx="1408853" cy="5689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Fachmodul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99C3158-43CA-46A7-BA40-05D42CC77A06}"/>
              </a:ext>
            </a:extLst>
          </p:cNvPr>
          <p:cNvSpPr/>
          <p:nvPr/>
        </p:nvSpPr>
        <p:spPr>
          <a:xfrm>
            <a:off x="5632670" y="3454400"/>
            <a:ext cx="2664664" cy="5689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Bachelorarbeit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2FCB493-7B79-40CB-AF42-7D101B8058B3}"/>
              </a:ext>
            </a:extLst>
          </p:cNvPr>
          <p:cNvSpPr txBox="1"/>
          <p:nvPr/>
        </p:nvSpPr>
        <p:spPr>
          <a:xfrm>
            <a:off x="4036907" y="4145280"/>
            <a:ext cx="14088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dirty="0"/>
              <a:t>60h im HS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01ECBA1-3660-4B84-8632-F2F3F249A98C}"/>
              </a:ext>
            </a:extLst>
          </p:cNvPr>
          <p:cNvSpPr txBox="1"/>
          <p:nvPr/>
        </p:nvSpPr>
        <p:spPr>
          <a:xfrm>
            <a:off x="5632669" y="4174569"/>
            <a:ext cx="322007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dirty="0"/>
              <a:t>320h (Anfang Januar – Ende Juli) </a:t>
            </a:r>
          </a:p>
        </p:txBody>
      </p:sp>
    </p:spTree>
    <p:extLst>
      <p:ext uri="{BB962C8B-B14F-4D97-AF65-F5344CB8AC3E}">
        <p14:creationId xmlns:p14="http://schemas.microsoft.com/office/powerpoint/2010/main" val="3435388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24" name="Bildplatzhalter 23"/>
          <p:cNvPicPr>
            <a:picLocks noGrp="1" noChangeAspect="1"/>
          </p:cNvPicPr>
          <p:nvPr>
            <p:ph type="pic" sz="quarter" idx="17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341" y="978466"/>
            <a:ext cx="4032448" cy="2358830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Data Analytics @ BA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Statistische Verfahren durchsuchen wochenlange Audioaufnahmen nach dem «</a:t>
            </a:r>
            <a:r>
              <a:rPr lang="de-CH" dirty="0" err="1"/>
              <a:t>Pfuiz</a:t>
            </a:r>
            <a:r>
              <a:rPr lang="de-CH" dirty="0"/>
              <a:t>» der seltenen Waldschnepfe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556980" y="1330710"/>
            <a:ext cx="612830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Schweizerische Vogelwarte in </a:t>
            </a:r>
            <a:r>
              <a:rPr lang="de-CH" dirty="0" err="1"/>
              <a:t>Sempach</a:t>
            </a:r>
            <a:endParaRPr lang="de-CH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Waldschnepfe stark bedroht und schwer zu beobachten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Balzruf des Männchens sehr typisch.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Automatische Audioaufzeichnung werden bisher manuell durchsucht.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Ziel: Automatische Klassifikation von Vogelrufen. 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DD6F47CE-0321-4A79-AEEF-6A29D7621E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466" y="3740454"/>
            <a:ext cx="9526693" cy="2782458"/>
          </a:xfrm>
          <a:prstGeom prst="rect">
            <a:avLst/>
          </a:prstGeom>
        </p:spPr>
      </p:pic>
      <p:pic>
        <p:nvPicPr>
          <p:cNvPr id="17" name="SR_noisypassage_03">
            <a:hlinkClick r:id="" action="ppaction://media"/>
            <a:extLst>
              <a:ext uri="{FF2B5EF4-FFF2-40B4-BE49-F238E27FC236}">
                <a16:creationId xmlns:a16="http://schemas.microsoft.com/office/drawing/2014/main" id="{CEB36BA5-3F25-4CEB-9246-68F1AECE3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15016" y="3506504"/>
            <a:ext cx="203200" cy="203200"/>
          </a:xfrm>
          <a:prstGeom prst="rect">
            <a:avLst/>
          </a:prstGeom>
        </p:spPr>
      </p:pic>
      <p:pic>
        <p:nvPicPr>
          <p:cNvPr id="18" name="SR_noisypassage_04">
            <a:hlinkClick r:id="" action="ppaction://media"/>
            <a:extLst>
              <a:ext uri="{FF2B5EF4-FFF2-40B4-BE49-F238E27FC236}">
                <a16:creationId xmlns:a16="http://schemas.microsoft.com/office/drawing/2014/main" id="{7F908E0C-D60D-442C-9648-E474E21BDC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91016" y="3506504"/>
            <a:ext cx="2032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4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Statistische Verfahren durchsuchen wochenlange Audioaufnahmen nach dem «</a:t>
            </a:r>
            <a:r>
              <a:rPr lang="de-CH" dirty="0" err="1"/>
              <a:t>Pfuiz</a:t>
            </a:r>
            <a:r>
              <a:rPr lang="de-CH" dirty="0"/>
              <a:t>» der seltenen Waldschnepfe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556979" y="1330710"/>
            <a:ext cx="628408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Vorverarbeiten der Audiosignale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err="1"/>
              <a:t>Kurzzeitfouriertransformation</a:t>
            </a:r>
            <a:r>
              <a:rPr lang="de-CH" dirty="0"/>
              <a:t> (</a:t>
            </a:r>
            <a:r>
              <a:rPr lang="de-CH" dirty="0" err="1"/>
              <a:t>Spektrogram</a:t>
            </a:r>
            <a:r>
              <a:rPr lang="de-CH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Eventdetektion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 err="1"/>
              <a:t>Featureberechnung</a:t>
            </a:r>
            <a:r>
              <a:rPr lang="de-CH" dirty="0"/>
              <a:t> (Symmetrie, Radontransformation, …)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Klassifikation (SVM, MLP)</a:t>
            </a: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Data Analytics @ BA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0BB25D9-68CE-42B4-BE3D-911F80B9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852"/>
          <a:stretch/>
        </p:blipFill>
        <p:spPr>
          <a:xfrm>
            <a:off x="631475" y="3286547"/>
            <a:ext cx="3222551" cy="259331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4E1AC21-ED34-4D92-A60E-E19B68B155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358" r="30430"/>
          <a:stretch/>
        </p:blipFill>
        <p:spPr>
          <a:xfrm>
            <a:off x="4701224" y="3286547"/>
            <a:ext cx="1056110" cy="2608688"/>
          </a:xfrm>
          <a:prstGeom prst="rect">
            <a:avLst/>
          </a:prstGeom>
        </p:spPr>
      </p:pic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1649B75D-18B6-463A-BA1F-E02CE18DA75A}"/>
              </a:ext>
            </a:extLst>
          </p:cNvPr>
          <p:cNvSpPr/>
          <p:nvPr/>
        </p:nvSpPr>
        <p:spPr>
          <a:xfrm>
            <a:off x="4124960" y="4501922"/>
            <a:ext cx="467360" cy="16256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154E0C3-97C5-4710-A669-DDACB08A9D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2362" y="3286547"/>
            <a:ext cx="1723810" cy="96190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B589EF42-290B-48A0-A042-29C8BAA16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6989" y="4163698"/>
            <a:ext cx="2065866" cy="2065866"/>
          </a:xfrm>
          <a:prstGeom prst="rect">
            <a:avLst/>
          </a:prstGeom>
        </p:spPr>
      </p:pic>
      <p:sp>
        <p:nvSpPr>
          <p:cNvPr id="23" name="Pfeil: nach rechts 22">
            <a:extLst>
              <a:ext uri="{FF2B5EF4-FFF2-40B4-BE49-F238E27FC236}">
                <a16:creationId xmlns:a16="http://schemas.microsoft.com/office/drawing/2014/main" id="{00394D26-03F1-4971-97E1-490B9908F97E}"/>
              </a:ext>
            </a:extLst>
          </p:cNvPr>
          <p:cNvSpPr/>
          <p:nvPr/>
        </p:nvSpPr>
        <p:spPr>
          <a:xfrm>
            <a:off x="5618482" y="4509611"/>
            <a:ext cx="467360" cy="16256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C0D99D47-ED9A-4DBD-9C5B-DE4F1FFEB1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4201" y="3038104"/>
            <a:ext cx="3105573" cy="3105573"/>
          </a:xfrm>
          <a:prstGeom prst="rect">
            <a:avLst/>
          </a:prstGeom>
        </p:spPr>
      </p:pic>
      <p:sp>
        <p:nvSpPr>
          <p:cNvPr id="29" name="Pfeil: nach rechts 28">
            <a:extLst>
              <a:ext uri="{FF2B5EF4-FFF2-40B4-BE49-F238E27FC236}">
                <a16:creationId xmlns:a16="http://schemas.microsoft.com/office/drawing/2014/main" id="{C372ED74-705E-4ED2-B76F-AD580F71E239}"/>
              </a:ext>
            </a:extLst>
          </p:cNvPr>
          <p:cNvSpPr/>
          <p:nvPr/>
        </p:nvSpPr>
        <p:spPr>
          <a:xfrm>
            <a:off x="8202448" y="4509611"/>
            <a:ext cx="467360" cy="162560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222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5" grpId="0" animBg="1"/>
      <p:bldP spid="23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Statistische Verfahren durchsuchen wochenlange Audioaufnahmen nach dem «</a:t>
            </a:r>
            <a:r>
              <a:rPr lang="de-CH" dirty="0" err="1"/>
              <a:t>Pfuiz</a:t>
            </a:r>
            <a:r>
              <a:rPr lang="de-CH" dirty="0"/>
              <a:t>» der seltenen Waldschnepfe</a:t>
            </a:r>
            <a:endParaRPr lang="en-US" dirty="0"/>
          </a:p>
        </p:txBody>
      </p:sp>
      <p:sp>
        <p:nvSpPr>
          <p:cNvPr id="28" name="Textfeld 27"/>
          <p:cNvSpPr txBox="1"/>
          <p:nvPr/>
        </p:nvSpPr>
        <p:spPr>
          <a:xfrm>
            <a:off x="556979" y="1330710"/>
            <a:ext cx="628408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Einbindung des R Rechenkerns in Java GUI (mit </a:t>
            </a:r>
            <a:r>
              <a:rPr lang="de-CH" dirty="0" err="1"/>
              <a:t>Rserve</a:t>
            </a:r>
            <a:r>
              <a:rPr lang="de-CH" dirty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Interaktive Bearbeitung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CH" dirty="0"/>
              <a:t>Stand-</a:t>
            </a:r>
            <a:r>
              <a:rPr lang="de-CH" dirty="0" err="1"/>
              <a:t>alone</a:t>
            </a:r>
            <a:r>
              <a:rPr lang="de-CH" dirty="0"/>
              <a:t> GUI</a:t>
            </a:r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Data Analytics @ BA</a:t>
            </a:r>
            <a:endParaRPr lang="en-US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AF2FA1-F6FC-418A-8EEE-0FC000300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2512138"/>
            <a:ext cx="5562732" cy="38722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BEEC795-8486-4F7F-A84F-9AF63FF28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422" y="3752943"/>
            <a:ext cx="1867161" cy="169568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A746BB9-343B-45BF-B030-6A7815A4C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422" y="1700896"/>
            <a:ext cx="1086002" cy="1695687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DE16438-51E2-492F-B1D4-6982751CC618}"/>
              </a:ext>
            </a:extLst>
          </p:cNvPr>
          <p:cNvSpPr txBox="1"/>
          <p:nvPr/>
        </p:nvSpPr>
        <p:spPr>
          <a:xfrm>
            <a:off x="6912422" y="5919893"/>
            <a:ext cx="18671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dirty="0"/>
              <a:t>Waldschnepfe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32FDB7EE-1120-4EEC-88FA-8D099DF0B22D}"/>
              </a:ext>
            </a:extLst>
          </p:cNvPr>
          <p:cNvSpPr txBox="1"/>
          <p:nvPr/>
        </p:nvSpPr>
        <p:spPr>
          <a:xfrm>
            <a:off x="9577889" y="5919892"/>
            <a:ext cx="186716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dirty="0"/>
              <a:t>Keine Waldschnepfe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8633F7C-A0BB-4107-854B-54125D5F4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889" y="1700895"/>
            <a:ext cx="1867161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13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 err="1"/>
              <a:t>Nonintrusive</a:t>
            </a:r>
            <a:r>
              <a:rPr lang="de-CH" dirty="0"/>
              <a:t> Load Monitoring: Schätzen der </a:t>
            </a:r>
            <a:r>
              <a:rPr lang="de-CH" dirty="0" err="1"/>
              <a:t>el</a:t>
            </a:r>
            <a:r>
              <a:rPr lang="de-CH" dirty="0"/>
              <a:t>. Verbraucher in einem Haushalt allein basierend auf externen Strom-/Spannungsmessungen </a:t>
            </a:r>
            <a:endParaRPr lang="en-US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Data Analytics @ MA</a:t>
            </a:r>
            <a:endParaRPr lang="en-US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86139B9-4F0D-431D-8CEF-1984A1679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55" y="1459466"/>
            <a:ext cx="8112691" cy="49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36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51383" y="476672"/>
            <a:ext cx="9418963" cy="828763"/>
          </a:xfrm>
        </p:spPr>
        <p:txBody>
          <a:bodyPr/>
          <a:lstStyle/>
          <a:p>
            <a:r>
              <a:rPr lang="de-CH" dirty="0" err="1"/>
              <a:t>Nonintrusive</a:t>
            </a:r>
            <a:r>
              <a:rPr lang="de-CH" dirty="0"/>
              <a:t> Load Monitoring (NILM): Rekonstruktion der </a:t>
            </a:r>
            <a:r>
              <a:rPr lang="de-CH" dirty="0" err="1"/>
              <a:t>el</a:t>
            </a:r>
            <a:r>
              <a:rPr lang="de-CH" dirty="0"/>
              <a:t>. Verbraucher in einem Haushalt allein basierend auf externen Strom-/Spannungsmessungen </a:t>
            </a:r>
            <a:endParaRPr lang="en-US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Data Analytics @ MA</a:t>
            </a:r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3C1FFC1-E9A2-4BE8-8271-114666FDDFE0}"/>
              </a:ext>
            </a:extLst>
          </p:cNvPr>
          <p:cNvSpPr txBox="1"/>
          <p:nvPr/>
        </p:nvSpPr>
        <p:spPr>
          <a:xfrm>
            <a:off x="551383" y="1571413"/>
            <a:ext cx="5395604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Ziel der Arbeit:</a:t>
            </a:r>
          </a:p>
          <a:p>
            <a:endParaRPr lang="de-AT" dirty="0"/>
          </a:p>
          <a:p>
            <a:r>
              <a:rPr lang="de-AT" dirty="0"/>
              <a:t>Entwicklung eines Algorithmus zur Lösung des NILM Problems basierend auf Hochfrequenzdaten.</a:t>
            </a:r>
          </a:p>
          <a:p>
            <a:endParaRPr lang="de-AT" dirty="0"/>
          </a:p>
          <a:p>
            <a:r>
              <a:rPr lang="de-AT" dirty="0"/>
              <a:t>Hochfrequenzdaten bedeutet Strom und Spannungsmessungen mit einer Abtastrate von 16 kHz.</a:t>
            </a:r>
          </a:p>
          <a:p>
            <a:endParaRPr lang="de-AT" dirty="0"/>
          </a:p>
          <a:p>
            <a:r>
              <a:rPr lang="de-AT" dirty="0"/>
              <a:t>Test auf UK-DALE Datensatz* 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456573C-D69F-4F77-87F7-A9A4C6CDB9AA}"/>
              </a:ext>
            </a:extLst>
          </p:cNvPr>
          <p:cNvSpPr txBox="1">
            <a:spLocks/>
          </p:cNvSpPr>
          <p:nvPr/>
        </p:nvSpPr>
        <p:spPr>
          <a:xfrm>
            <a:off x="551384" y="6001365"/>
            <a:ext cx="8316664" cy="5215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 Kelly, J. and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Knottenbelt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W.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The UK-DALE dataset, domestic appliance-level electricity demand and whole-house demand from five UK homes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Sci. Data 2:150007 (2015).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de-CH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329B4074-780E-4B32-9A16-F7B233AB8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79" y="1571412"/>
            <a:ext cx="5940000" cy="38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3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51383" y="476672"/>
            <a:ext cx="9418963" cy="828763"/>
          </a:xfrm>
        </p:spPr>
        <p:txBody>
          <a:bodyPr/>
          <a:lstStyle/>
          <a:p>
            <a:r>
              <a:rPr lang="de-CH" dirty="0"/>
              <a:t>Transformation der Messdaten </a:t>
            </a:r>
            <a:endParaRPr lang="en-US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Data Analytics @ MA</a:t>
            </a:r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3C1FFC1-E9A2-4BE8-8271-114666FDDFE0}"/>
              </a:ext>
            </a:extLst>
          </p:cNvPr>
          <p:cNvSpPr txBox="1"/>
          <p:nvPr/>
        </p:nvSpPr>
        <p:spPr>
          <a:xfrm>
            <a:off x="551383" y="1571413"/>
            <a:ext cx="5395604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Berechnung der Wirk- und Blindleistung</a:t>
            </a:r>
          </a:p>
          <a:p>
            <a:endParaRPr lang="de-AT" dirty="0"/>
          </a:p>
          <a:p>
            <a:r>
              <a:rPr lang="de-AT" dirty="0"/>
              <a:t>Integration über eine Periode ergibt Leistungssamples bei 50 Hz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CD6E634-156E-4487-BCED-EE6CEA8AD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943" y="1571413"/>
            <a:ext cx="5938287" cy="38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11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FC0560F6-6EF9-4ADE-9101-EE1D14893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616" y="1571413"/>
            <a:ext cx="5940000" cy="4748985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51383" y="476672"/>
            <a:ext cx="9418963" cy="828763"/>
          </a:xfrm>
        </p:spPr>
        <p:txBody>
          <a:bodyPr/>
          <a:lstStyle/>
          <a:p>
            <a:r>
              <a:rPr lang="de-CH" dirty="0"/>
              <a:t>Vorgangsweise</a:t>
            </a:r>
            <a:endParaRPr lang="en-US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Data Analytics @ MA</a:t>
            </a:r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3C1FFC1-E9A2-4BE8-8271-114666FDDFE0}"/>
              </a:ext>
            </a:extLst>
          </p:cNvPr>
          <p:cNvSpPr txBox="1"/>
          <p:nvPr/>
        </p:nvSpPr>
        <p:spPr>
          <a:xfrm>
            <a:off x="551383" y="1571413"/>
            <a:ext cx="5043390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Trainingsphase</a:t>
            </a:r>
          </a:p>
          <a:p>
            <a:endParaRPr lang="de-AT" dirty="0"/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Aufbereitung der Trainingsmenge (ca. 2 Monate)</a:t>
            </a:r>
          </a:p>
          <a:p>
            <a:pPr marL="342900" indent="-342900">
              <a:buFont typeface="+mj-lt"/>
              <a:buAutoNum type="arabicPeriod"/>
            </a:pPr>
            <a:endParaRPr lang="de-AT" dirty="0"/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Event Detektion in Leistungssignalen (wann wird etwas ein oder ausgeschaltet)?</a:t>
            </a:r>
          </a:p>
          <a:p>
            <a:pPr marL="342900" indent="-342900">
              <a:buFont typeface="+mj-lt"/>
              <a:buAutoNum type="arabicPeriod"/>
            </a:pPr>
            <a:endParaRPr lang="de-AT" dirty="0"/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Clustering der Events in Gruppen von Anwendungen (anfangs nicht bekannt). </a:t>
            </a:r>
          </a:p>
          <a:p>
            <a:pPr marL="342900" indent="-342900">
              <a:buFont typeface="+mj-lt"/>
              <a:buAutoNum type="arabicPeriod"/>
            </a:pPr>
            <a:endParaRPr lang="de-AT" dirty="0"/>
          </a:p>
          <a:p>
            <a:pPr marL="342900" indent="-342900">
              <a:buFont typeface="+mj-lt"/>
              <a:buAutoNum type="arabicPeriod"/>
            </a:pPr>
            <a:r>
              <a:rPr lang="de-AT" dirty="0" err="1"/>
              <a:t>Labeling</a:t>
            </a:r>
            <a:r>
              <a:rPr lang="de-AT" dirty="0"/>
              <a:t> der Anwendungen durch den User (optional).</a:t>
            </a:r>
          </a:p>
          <a:p>
            <a:pPr marL="342900" indent="-342900">
              <a:buFont typeface="+mj-lt"/>
              <a:buAutoNum type="arabicPeriod"/>
            </a:pPr>
            <a:endParaRPr lang="de-AT" dirty="0"/>
          </a:p>
          <a:p>
            <a:pPr marL="342900" indent="-342900">
              <a:buFont typeface="+mj-lt"/>
              <a:buAutoNum type="arabicPeriod"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70030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72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51383" y="476672"/>
            <a:ext cx="9418963" cy="828763"/>
          </a:xfrm>
        </p:spPr>
        <p:txBody>
          <a:bodyPr/>
          <a:lstStyle/>
          <a:p>
            <a:r>
              <a:rPr lang="de-CH" dirty="0"/>
              <a:t>Event Detektion und P-Q Plot</a:t>
            </a:r>
            <a:endParaRPr lang="en-US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Data Analytics @ MA</a:t>
            </a:r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3C1FFC1-E9A2-4BE8-8271-114666FDDFE0}"/>
              </a:ext>
            </a:extLst>
          </p:cNvPr>
          <p:cNvSpPr txBox="1"/>
          <p:nvPr/>
        </p:nvSpPr>
        <p:spPr>
          <a:xfrm>
            <a:off x="551383" y="1571413"/>
            <a:ext cx="504339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Eventdetektion</a:t>
            </a:r>
          </a:p>
          <a:p>
            <a:endParaRPr lang="de-AT" dirty="0"/>
          </a:p>
          <a:p>
            <a:r>
              <a:rPr lang="de-AT" dirty="0" err="1"/>
              <a:t>Sliding</a:t>
            </a:r>
            <a:r>
              <a:rPr lang="de-AT" dirty="0"/>
              <a:t> Windows und </a:t>
            </a:r>
            <a:r>
              <a:rPr lang="de-AT" dirty="0" err="1"/>
              <a:t>Goodness</a:t>
            </a:r>
            <a:r>
              <a:rPr lang="de-AT" dirty="0"/>
              <a:t>-</a:t>
            </a:r>
            <a:r>
              <a:rPr lang="de-AT" dirty="0" err="1"/>
              <a:t>of</a:t>
            </a:r>
            <a:r>
              <a:rPr lang="de-AT" dirty="0"/>
              <a:t>-Fit Statistik</a:t>
            </a:r>
          </a:p>
          <a:p>
            <a:endParaRPr lang="de-AT" dirty="0"/>
          </a:p>
          <a:p>
            <a:pPr marL="342900" indent="-342900">
              <a:buFont typeface="+mj-lt"/>
              <a:buAutoNum type="arabicPeriod"/>
            </a:pP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0D0623C-356B-46D1-97D1-9CA63046E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360" y="2812142"/>
            <a:ext cx="4559453" cy="334253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6E6F52E-BF2E-44C2-ACF7-1523E458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78" y="2812142"/>
            <a:ext cx="4844195" cy="34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119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51383" y="476672"/>
            <a:ext cx="9418963" cy="828763"/>
          </a:xfrm>
        </p:spPr>
        <p:txBody>
          <a:bodyPr/>
          <a:lstStyle/>
          <a:p>
            <a:r>
              <a:rPr lang="de-CH" dirty="0"/>
              <a:t>Event Detektion und P-Q Plot</a:t>
            </a:r>
            <a:endParaRPr lang="en-US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Data Analytics @ MA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DBD3D5-5CFC-4397-A7D7-A460BF5603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19" y="1090783"/>
            <a:ext cx="7213599" cy="576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2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51383" y="476672"/>
            <a:ext cx="9418963" cy="828763"/>
          </a:xfrm>
        </p:spPr>
        <p:txBody>
          <a:bodyPr/>
          <a:lstStyle/>
          <a:p>
            <a:r>
              <a:rPr lang="de-CH" dirty="0"/>
              <a:t>P und Q eines Events reichen nicht aus!</a:t>
            </a:r>
            <a:endParaRPr lang="en-US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Data Analytics @ MA</a:t>
            </a:r>
            <a:endParaRPr lang="en-US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05781D9-7200-48C9-89FD-83C8372E2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86" y="2881450"/>
            <a:ext cx="4302819" cy="315941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D584458-38C4-4A86-8BFE-6D5128C3C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822" y="2896053"/>
            <a:ext cx="4282932" cy="314481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0D02ECC-0339-433E-92D6-74D49E442B4E}"/>
              </a:ext>
            </a:extLst>
          </p:cNvPr>
          <p:cNvSpPr txBox="1"/>
          <p:nvPr/>
        </p:nvSpPr>
        <p:spPr>
          <a:xfrm>
            <a:off x="551382" y="1571413"/>
            <a:ext cx="9710218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Transienten</a:t>
            </a:r>
          </a:p>
          <a:p>
            <a:endParaRPr lang="de-AT" dirty="0"/>
          </a:p>
          <a:p>
            <a:pPr marL="342900" indent="-342900">
              <a:buAutoNum type="arabicPeriod"/>
            </a:pPr>
            <a:r>
              <a:rPr lang="de-AT" dirty="0"/>
              <a:t>Verwende auch die Form des Anstiegs/Abstiegs.</a:t>
            </a:r>
          </a:p>
          <a:p>
            <a:pPr marL="342900" indent="-342900">
              <a:buAutoNum type="arabicPeriod"/>
            </a:pPr>
            <a:r>
              <a:rPr lang="de-AT" dirty="0"/>
              <a:t>Keine Feature Berechnung, sondern </a:t>
            </a:r>
            <a:r>
              <a:rPr lang="de-AT" i="1" dirty="0" err="1"/>
              <a:t>dissimilarity</a:t>
            </a:r>
            <a:r>
              <a:rPr lang="de-AT" dirty="0"/>
              <a:t> </a:t>
            </a:r>
            <a:r>
              <a:rPr lang="de-AT" dirty="0" err="1"/>
              <a:t>Mass</a:t>
            </a:r>
            <a:r>
              <a:rPr lang="de-AT" dirty="0"/>
              <a:t> zwischen Kurven</a:t>
            </a:r>
          </a:p>
          <a:p>
            <a:endParaRPr lang="de-AT" dirty="0"/>
          </a:p>
          <a:p>
            <a:pPr marL="342900" indent="-342900">
              <a:buFont typeface="+mj-lt"/>
              <a:buAutoNum type="arabicPeriod"/>
            </a:pPr>
            <a:endParaRPr lang="de-AT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3E49A3F-E716-4344-A60B-EDD552A2F2CF}"/>
              </a:ext>
            </a:extLst>
          </p:cNvPr>
          <p:cNvSpPr txBox="1"/>
          <p:nvPr/>
        </p:nvSpPr>
        <p:spPr>
          <a:xfrm>
            <a:off x="1239520" y="5987627"/>
            <a:ext cx="42197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dirty="0"/>
              <a:t>Kühlschrank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42CD12E-11CA-4EC9-8975-A98BE9D90E2C}"/>
              </a:ext>
            </a:extLst>
          </p:cNvPr>
          <p:cNvSpPr txBox="1"/>
          <p:nvPr/>
        </p:nvSpPr>
        <p:spPr>
          <a:xfrm>
            <a:off x="6695440" y="6016916"/>
            <a:ext cx="421978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600" dirty="0" err="1"/>
              <a:t>Solarthemie</a:t>
            </a:r>
            <a:r>
              <a:rPr lang="de-AT" sz="1600" dirty="0"/>
              <a:t>-Pumpe</a:t>
            </a:r>
          </a:p>
        </p:txBody>
      </p:sp>
    </p:spTree>
    <p:extLst>
      <p:ext uri="{BB962C8B-B14F-4D97-AF65-F5344CB8AC3E}">
        <p14:creationId xmlns:p14="http://schemas.microsoft.com/office/powerpoint/2010/main" val="1146889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51383" y="476672"/>
            <a:ext cx="9418963" cy="828763"/>
          </a:xfrm>
        </p:spPr>
        <p:txBody>
          <a:bodyPr/>
          <a:lstStyle/>
          <a:p>
            <a:r>
              <a:rPr lang="de-CH" dirty="0"/>
              <a:t>Resultate mit hierarchischem Clustering</a:t>
            </a:r>
            <a:endParaRPr lang="en-US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Data Analytics @ MA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6BCFF24-0C04-4A17-ABB9-C1698F0481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r="22038"/>
          <a:stretch/>
        </p:blipFill>
        <p:spPr>
          <a:xfrm>
            <a:off x="927946" y="1214115"/>
            <a:ext cx="5256437" cy="51435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326753F-F2F2-4A32-A1E8-3E89659C7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133" y="1214115"/>
            <a:ext cx="3962408" cy="2340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C2FD32C1-8E97-4B47-823A-822C581F5E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356" y="3879888"/>
            <a:ext cx="3953185" cy="23348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6383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51383" y="476672"/>
            <a:ext cx="9418963" cy="828763"/>
          </a:xfrm>
        </p:spPr>
        <p:txBody>
          <a:bodyPr/>
          <a:lstStyle/>
          <a:p>
            <a:r>
              <a:rPr lang="de-CH" dirty="0"/>
              <a:t>Klassifikation </a:t>
            </a:r>
            <a:endParaRPr lang="en-US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Data Analytics @ MA</a:t>
            </a:r>
            <a:endParaRPr lang="en-US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C000A-C1EA-481F-B405-476B627037BF}"/>
              </a:ext>
            </a:extLst>
          </p:cNvPr>
          <p:cNvSpPr txBox="1"/>
          <p:nvPr/>
        </p:nvSpPr>
        <p:spPr>
          <a:xfrm>
            <a:off x="551383" y="1571413"/>
            <a:ext cx="504339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Online-Phase</a:t>
            </a:r>
          </a:p>
          <a:p>
            <a:endParaRPr lang="de-AT" dirty="0"/>
          </a:p>
          <a:p>
            <a:pPr marL="342900" indent="-342900">
              <a:buFont typeface="+mj-lt"/>
              <a:buAutoNum type="arabicPeriod"/>
            </a:pPr>
            <a:r>
              <a:rPr lang="de-AT" dirty="0" err="1"/>
              <a:t>Clustser</a:t>
            </a:r>
            <a:r>
              <a:rPr lang="de-AT" dirty="0"/>
              <a:t> aus der Trainingsphase werden durch die Mediankurve </a:t>
            </a:r>
            <a:r>
              <a:rPr lang="de-AT" dirty="0" err="1"/>
              <a:t>representiert</a:t>
            </a:r>
            <a:r>
              <a:rPr lang="de-AT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de-AT" dirty="0"/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In der Online-Phase werden aufgenommene Kurven anhand der Mediankurve zugeordnet.</a:t>
            </a:r>
          </a:p>
          <a:p>
            <a:pPr marL="342900" indent="-342900">
              <a:buFont typeface="+mj-lt"/>
              <a:buAutoNum type="arabicPeriod"/>
            </a:pP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14A545D-09B7-4B5C-9B3B-E03BCF6C5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52" y="3829481"/>
            <a:ext cx="3753651" cy="291318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698B654-233D-445E-B2E8-89FC52873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7" y="992425"/>
            <a:ext cx="4910666" cy="269525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46E3DC4-601D-456E-A73D-58A0AB293C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507" y="3896371"/>
            <a:ext cx="4910666" cy="26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6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551383" y="476672"/>
            <a:ext cx="9418963" cy="828763"/>
          </a:xfrm>
        </p:spPr>
        <p:txBody>
          <a:bodyPr/>
          <a:lstStyle/>
          <a:p>
            <a:r>
              <a:rPr lang="de-CH" dirty="0"/>
              <a:t>Rückschlüsse aus den Erfahrungen</a:t>
            </a:r>
            <a:endParaRPr lang="en-US" dirty="0"/>
          </a:p>
        </p:txBody>
      </p:sp>
      <p:sp>
        <p:nvSpPr>
          <p:cNvPr id="11" name="Titel 5">
            <a:extLst>
              <a:ext uri="{FF2B5EF4-FFF2-40B4-BE49-F238E27FC236}">
                <a16:creationId xmlns:a16="http://schemas.microsoft.com/office/drawing/2014/main" id="{E065C7F9-7F50-465F-8911-5D577BB54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16632"/>
            <a:ext cx="8676000" cy="288000"/>
          </a:xfrm>
        </p:spPr>
        <p:txBody>
          <a:bodyPr/>
          <a:lstStyle/>
          <a:p>
            <a:r>
              <a:rPr lang="de-CH" dirty="0"/>
              <a:t>Fazit</a:t>
            </a:r>
            <a:endParaRPr lang="en-US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2694D68-0B37-4DC7-95D0-BAC387E55B87}"/>
              </a:ext>
            </a:extLst>
          </p:cNvPr>
          <p:cNvSpPr txBox="1"/>
          <p:nvPr/>
        </p:nvSpPr>
        <p:spPr>
          <a:xfrm>
            <a:off x="551383" y="1110827"/>
            <a:ext cx="5354964" cy="55399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b="1" dirty="0">
                <a:solidFill>
                  <a:schemeClr val="accent2">
                    <a:lumMod val="50000"/>
                  </a:schemeClr>
                </a:solidFill>
              </a:rPr>
              <a:t>Trainingsphase</a:t>
            </a:r>
          </a:p>
          <a:p>
            <a:endParaRPr lang="de-AT" dirty="0"/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Momentan machen Statistik/Datenanalyse Kurse in der FH Bachelorausbildung einen kleinen Teil aus.</a:t>
            </a:r>
          </a:p>
          <a:p>
            <a:pPr marL="342900" indent="-342900">
              <a:buFont typeface="+mj-lt"/>
              <a:buAutoNum type="arabicPeriod"/>
            </a:pPr>
            <a:endParaRPr lang="de-AT" dirty="0"/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Die Anforderungen seitens der Industrie sind bereits jetzt </a:t>
            </a:r>
            <a:r>
              <a:rPr lang="de-AT" dirty="0" err="1"/>
              <a:t>gross</a:t>
            </a:r>
            <a:r>
              <a:rPr lang="de-AT" dirty="0"/>
              <a:t> und wachsen stetig. Die Fragestellungen sind </a:t>
            </a:r>
            <a:r>
              <a:rPr lang="de-AT" b="1" dirty="0"/>
              <a:t>interdisziplinär</a:t>
            </a:r>
            <a:r>
              <a:rPr lang="de-AT" dirty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de-AT" dirty="0"/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Datenanalyse ist nicht nur mehr Mittel zum Zweck, sondern ist </a:t>
            </a:r>
            <a:r>
              <a:rPr lang="de-AT" b="1" dirty="0"/>
              <a:t>unmittelbar an der Wertschöpfung beteiligt</a:t>
            </a:r>
            <a:r>
              <a:rPr lang="de-AT" dirty="0"/>
              <a:t>. </a:t>
            </a:r>
          </a:p>
          <a:p>
            <a:pPr marL="342900" indent="-342900">
              <a:buFont typeface="+mj-lt"/>
              <a:buAutoNum type="arabicPeriod"/>
            </a:pPr>
            <a:endParaRPr lang="de-AT" dirty="0"/>
          </a:p>
          <a:p>
            <a:pPr marL="342900" indent="-342900">
              <a:buFont typeface="+mj-lt"/>
              <a:buAutoNum type="arabicPeriod"/>
            </a:pPr>
            <a:r>
              <a:rPr lang="de-AT" dirty="0"/>
              <a:t>Ingenieurs-BA stark in Datenverständnis und – </a:t>
            </a:r>
            <a:r>
              <a:rPr lang="de-AT" dirty="0" err="1"/>
              <a:t>vorverarbeitung</a:t>
            </a:r>
            <a:r>
              <a:rPr lang="de-AT" dirty="0"/>
              <a:t> bzw. Implementierung. </a:t>
            </a:r>
            <a:r>
              <a:rPr lang="de-AT" b="1" dirty="0"/>
              <a:t>Schwierigkeit: Modellierung und Validierung</a:t>
            </a:r>
          </a:p>
          <a:p>
            <a:endParaRPr lang="de-AT" dirty="0"/>
          </a:p>
          <a:p>
            <a:endParaRPr lang="de-AT" dirty="0"/>
          </a:p>
          <a:p>
            <a:pPr marL="342900" indent="-342900">
              <a:buFont typeface="+mj-lt"/>
              <a:buAutoNum type="arabicPeriod"/>
            </a:pP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F8AA17-AEDE-48A7-BC2F-168BC4668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0185" y="1110827"/>
            <a:ext cx="4090324" cy="5293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5146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4" cy="685743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Abgerundetes Rechteck 7"/>
          <p:cNvSpPr/>
          <p:nvPr/>
        </p:nvSpPr>
        <p:spPr>
          <a:xfrm>
            <a:off x="1952625" y="66675"/>
            <a:ext cx="952500" cy="3524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bgerundetes Rechteck 8"/>
          <p:cNvSpPr/>
          <p:nvPr/>
        </p:nvSpPr>
        <p:spPr>
          <a:xfrm>
            <a:off x="0" y="2933700"/>
            <a:ext cx="781050" cy="5429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bgerundetes Rechteck 9"/>
          <p:cNvSpPr/>
          <p:nvPr/>
        </p:nvSpPr>
        <p:spPr>
          <a:xfrm>
            <a:off x="685800" y="5248275"/>
            <a:ext cx="733425" cy="27622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4095372" y="3300412"/>
            <a:ext cx="819528" cy="423863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bgerundetes Rechteck 11"/>
          <p:cNvSpPr/>
          <p:nvPr/>
        </p:nvSpPr>
        <p:spPr>
          <a:xfrm>
            <a:off x="3857625" y="2209802"/>
            <a:ext cx="809625" cy="17145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bgerundetes Rechteck 12"/>
          <p:cNvSpPr/>
          <p:nvPr/>
        </p:nvSpPr>
        <p:spPr>
          <a:xfrm>
            <a:off x="3309936" y="2581275"/>
            <a:ext cx="1357313" cy="14287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bgerundetes Rechteck 13"/>
          <p:cNvSpPr/>
          <p:nvPr/>
        </p:nvSpPr>
        <p:spPr>
          <a:xfrm>
            <a:off x="6882764" y="3428717"/>
            <a:ext cx="2127507" cy="22126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87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klaus.frick@ntb.ch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Digitalisierung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CH" dirty="0"/>
              <a:t>Die «</a:t>
            </a:r>
            <a:r>
              <a:rPr lang="de-CH" dirty="0" err="1"/>
              <a:t>Smartness</a:t>
            </a:r>
            <a:r>
              <a:rPr lang="de-CH" dirty="0"/>
              <a:t>» in digitalisierten Prozessen und Produkten sind letztendlich mathematische Modelle.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7"/>
          </p:nvPr>
        </p:nvSpPr>
        <p:spPr>
          <a:xfrm>
            <a:off x="551383" y="1341437"/>
            <a:ext cx="7002783" cy="54183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172645"/>
                </a:solidFill>
              </a:rPr>
              <a:t>In der </a:t>
            </a:r>
            <a:r>
              <a:rPr lang="en-US" sz="1800" dirty="0">
                <a:solidFill>
                  <a:srgbClr val="172645"/>
                </a:solidFill>
              </a:rPr>
              <a:t>smarten </a:t>
            </a:r>
            <a:r>
              <a:rPr lang="en-US" sz="1800" dirty="0" err="1">
                <a:solidFill>
                  <a:srgbClr val="172645"/>
                </a:solidFill>
              </a:rPr>
              <a:t>Fabrik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b="0" dirty="0">
                <a:solidFill>
                  <a:srgbClr val="172645"/>
                </a:solidFill>
              </a:rPr>
              <a:t>der </a:t>
            </a:r>
            <a:r>
              <a:rPr lang="en-US" sz="1800" b="0" dirty="0" err="1">
                <a:solidFill>
                  <a:srgbClr val="172645"/>
                </a:solidFill>
              </a:rPr>
              <a:t>Industie</a:t>
            </a:r>
            <a:r>
              <a:rPr lang="en-US" sz="1800" b="0" dirty="0">
                <a:solidFill>
                  <a:srgbClr val="172645"/>
                </a:solidFill>
              </a:rPr>
              <a:t> 4.0 </a:t>
            </a:r>
            <a:r>
              <a:rPr lang="en-US" sz="1800" b="0" dirty="0" err="1">
                <a:solidFill>
                  <a:srgbClr val="172645"/>
                </a:solidFill>
              </a:rPr>
              <a:t>erhoffen</a:t>
            </a:r>
            <a:r>
              <a:rPr lang="en-US" sz="1800" b="0" dirty="0">
                <a:solidFill>
                  <a:srgbClr val="172645"/>
                </a:solidFill>
              </a:rPr>
              <a:t> </a:t>
            </a:r>
            <a:r>
              <a:rPr lang="en-US" sz="1800" b="0" dirty="0" err="1">
                <a:solidFill>
                  <a:srgbClr val="172645"/>
                </a:solidFill>
              </a:rPr>
              <a:t>sich</a:t>
            </a:r>
            <a:r>
              <a:rPr lang="en-US" sz="1800" b="0" dirty="0">
                <a:solidFill>
                  <a:srgbClr val="172645"/>
                </a:solidFill>
              </a:rPr>
              <a:t> die Menschen:</a:t>
            </a:r>
          </a:p>
          <a:p>
            <a:pPr marL="702900" lvl="2" indent="-342900">
              <a:buFont typeface="Symbol" panose="05050102010706020507" pitchFamily="18" charset="2"/>
              <a:buChar char="-"/>
            </a:pPr>
            <a:r>
              <a:rPr lang="de-CH" sz="1800" b="0" dirty="0">
                <a:solidFill>
                  <a:srgbClr val="172645"/>
                </a:solidFill>
              </a:rPr>
              <a:t>«</a:t>
            </a:r>
            <a:r>
              <a:rPr lang="en-US" sz="1800" b="0" dirty="0" err="1">
                <a:solidFill>
                  <a:srgbClr val="172645"/>
                </a:solidFill>
              </a:rPr>
              <a:t>Selbststeuernde</a:t>
            </a:r>
            <a:r>
              <a:rPr lang="en-US" sz="1800" b="0" dirty="0">
                <a:solidFill>
                  <a:srgbClr val="172645"/>
                </a:solidFill>
              </a:rPr>
              <a:t> </a:t>
            </a:r>
            <a:r>
              <a:rPr lang="en-US" sz="1800" b="0" dirty="0" err="1">
                <a:solidFill>
                  <a:srgbClr val="172645"/>
                </a:solidFill>
              </a:rPr>
              <a:t>Prozesse</a:t>
            </a:r>
            <a:r>
              <a:rPr lang="de-CH" sz="1800" b="0" dirty="0">
                <a:solidFill>
                  <a:srgbClr val="172645"/>
                </a:solidFill>
              </a:rPr>
              <a:t>»</a:t>
            </a:r>
            <a:endParaRPr lang="en-US" sz="1800" b="0" dirty="0">
              <a:solidFill>
                <a:srgbClr val="172645"/>
              </a:solidFill>
            </a:endParaRPr>
          </a:p>
          <a:p>
            <a:pPr marL="702900" lvl="2" indent="-342900">
              <a:buFont typeface="Symbol" panose="05050102010706020507" pitchFamily="18" charset="2"/>
              <a:buChar char="-"/>
            </a:pPr>
            <a:r>
              <a:rPr lang="de-CH" sz="1800" dirty="0">
                <a:solidFill>
                  <a:srgbClr val="172645"/>
                </a:solidFill>
              </a:rPr>
              <a:t>« </a:t>
            </a:r>
            <a:r>
              <a:rPr lang="en-US" sz="1800" b="0" dirty="0" err="1">
                <a:solidFill>
                  <a:srgbClr val="172645"/>
                </a:solidFill>
              </a:rPr>
              <a:t>Prädiktive</a:t>
            </a:r>
            <a:r>
              <a:rPr lang="en-US" sz="1800" b="0" dirty="0">
                <a:solidFill>
                  <a:srgbClr val="172645"/>
                </a:solidFill>
              </a:rPr>
              <a:t> </a:t>
            </a:r>
            <a:r>
              <a:rPr lang="en-US" sz="1800" b="0" dirty="0" err="1">
                <a:solidFill>
                  <a:srgbClr val="172645"/>
                </a:solidFill>
              </a:rPr>
              <a:t>Analysen</a:t>
            </a:r>
            <a:r>
              <a:rPr lang="de-CH" sz="1800" dirty="0">
                <a:solidFill>
                  <a:srgbClr val="172645"/>
                </a:solidFill>
              </a:rPr>
              <a:t>»</a:t>
            </a:r>
            <a:endParaRPr lang="en-US" sz="1800" b="0" dirty="0">
              <a:solidFill>
                <a:srgbClr val="172645"/>
              </a:solidFill>
            </a:endParaRPr>
          </a:p>
          <a:p>
            <a:pPr marL="702900" lvl="2" indent="-342900">
              <a:buFont typeface="Symbol" panose="05050102010706020507" pitchFamily="18" charset="2"/>
              <a:buChar char="-"/>
            </a:pPr>
            <a:r>
              <a:rPr lang="de-CH" sz="1800" dirty="0">
                <a:solidFill>
                  <a:srgbClr val="172645"/>
                </a:solidFill>
              </a:rPr>
              <a:t>« </a:t>
            </a:r>
            <a:r>
              <a:rPr lang="en-US" sz="1800" dirty="0" err="1">
                <a:solidFill>
                  <a:srgbClr val="172645"/>
                </a:solidFill>
              </a:rPr>
              <a:t>Selbstoptimierende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Maschinen</a:t>
            </a:r>
            <a:r>
              <a:rPr lang="en-US" sz="1800" dirty="0">
                <a:solidFill>
                  <a:srgbClr val="172645"/>
                </a:solidFill>
              </a:rPr>
              <a:t> und </a:t>
            </a:r>
            <a:r>
              <a:rPr lang="en-US" sz="1800" dirty="0" err="1">
                <a:solidFill>
                  <a:srgbClr val="172645"/>
                </a:solidFill>
              </a:rPr>
              <a:t>Prozesse</a:t>
            </a:r>
            <a:r>
              <a:rPr lang="de-CH" sz="1800" dirty="0">
                <a:solidFill>
                  <a:srgbClr val="172645"/>
                </a:solidFill>
              </a:rPr>
              <a:t>»</a:t>
            </a:r>
            <a:endParaRPr lang="en-US" sz="1800" dirty="0">
              <a:solidFill>
                <a:srgbClr val="172645"/>
              </a:solidFill>
            </a:endParaRPr>
          </a:p>
          <a:p>
            <a:pPr marL="702900" lvl="2" indent="-342900">
              <a:buFont typeface="Symbol" panose="05050102010706020507" pitchFamily="18" charset="2"/>
              <a:buChar char="-"/>
            </a:pPr>
            <a:endParaRPr lang="en-US" sz="1800" dirty="0">
              <a:solidFill>
                <a:srgbClr val="172645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72645"/>
                </a:solidFill>
              </a:rPr>
              <a:t>Architekten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solcher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Systeme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sind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b="1" dirty="0">
                <a:solidFill>
                  <a:srgbClr val="172645"/>
                </a:solidFill>
              </a:rPr>
              <a:t>Data Scientists </a:t>
            </a:r>
            <a:r>
              <a:rPr lang="en-US" sz="1800" dirty="0">
                <a:solidFill>
                  <a:srgbClr val="172645"/>
                </a:solidFill>
              </a:rPr>
              <a:t>(</a:t>
            </a:r>
            <a:r>
              <a:rPr lang="en-US" sz="1800" dirty="0" err="1">
                <a:solidFill>
                  <a:srgbClr val="172645"/>
                </a:solidFill>
              </a:rPr>
              <a:t>z.B</a:t>
            </a:r>
            <a:r>
              <a:rPr lang="en-US" sz="1800" dirty="0">
                <a:solidFill>
                  <a:srgbClr val="172645"/>
                </a:solidFill>
              </a:rPr>
              <a:t>. </a:t>
            </a:r>
            <a:r>
              <a:rPr lang="en-US" sz="1800" dirty="0" err="1">
                <a:solidFill>
                  <a:srgbClr val="172645"/>
                </a:solidFill>
              </a:rPr>
              <a:t>nach</a:t>
            </a:r>
            <a:r>
              <a:rPr lang="en-US" sz="1800" dirty="0">
                <a:solidFill>
                  <a:srgbClr val="172645"/>
                </a:solidFill>
              </a:rPr>
              <a:t> der Definition von D. Conway).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72645"/>
                </a:solidFill>
              </a:rPr>
              <a:t>Mathematik</a:t>
            </a:r>
            <a:r>
              <a:rPr lang="en-US" sz="1800" dirty="0">
                <a:solidFill>
                  <a:srgbClr val="172645"/>
                </a:solidFill>
              </a:rPr>
              <a:t> und </a:t>
            </a:r>
            <a:r>
              <a:rPr lang="en-US" sz="1800" dirty="0" err="1">
                <a:solidFill>
                  <a:srgbClr val="172645"/>
                </a:solidFill>
              </a:rPr>
              <a:t>Statistik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kommt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dabei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eine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b="1" dirty="0" err="1">
                <a:solidFill>
                  <a:srgbClr val="172645"/>
                </a:solidFill>
              </a:rPr>
              <a:t>tragende</a:t>
            </a:r>
            <a:r>
              <a:rPr lang="en-US" sz="1800" b="1" dirty="0">
                <a:solidFill>
                  <a:srgbClr val="172645"/>
                </a:solidFill>
              </a:rPr>
              <a:t> Rolle </a:t>
            </a:r>
            <a:r>
              <a:rPr lang="en-US" sz="1800" dirty="0" err="1">
                <a:solidFill>
                  <a:srgbClr val="172645"/>
                </a:solidFill>
              </a:rPr>
              <a:t>zu</a:t>
            </a:r>
            <a:r>
              <a:rPr lang="en-US" sz="1800" dirty="0">
                <a:solidFill>
                  <a:srgbClr val="172645"/>
                </a:solidFill>
              </a:rPr>
              <a:t>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172645"/>
                </a:solidFill>
              </a:rPr>
              <a:t>Frage</a:t>
            </a:r>
            <a:r>
              <a:rPr lang="en-US" sz="1800" dirty="0">
                <a:solidFill>
                  <a:srgbClr val="172645"/>
                </a:solidFill>
              </a:rPr>
              <a:t>: </a:t>
            </a:r>
          </a:p>
          <a:p>
            <a:pPr lvl="1" algn="ctr"/>
            <a:r>
              <a:rPr lang="en-US" sz="1800" dirty="0" err="1">
                <a:solidFill>
                  <a:srgbClr val="172645"/>
                </a:solidFill>
              </a:rPr>
              <a:t>Wieweit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soll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sich</a:t>
            </a:r>
            <a:r>
              <a:rPr lang="en-US" sz="1800" dirty="0">
                <a:solidFill>
                  <a:srgbClr val="172645"/>
                </a:solidFill>
              </a:rPr>
              <a:t> die </a:t>
            </a:r>
            <a:r>
              <a:rPr lang="en-US" sz="1800" dirty="0" err="1">
                <a:solidFill>
                  <a:srgbClr val="172645"/>
                </a:solidFill>
              </a:rPr>
              <a:t>Mathematikausbildung</a:t>
            </a:r>
            <a:r>
              <a:rPr lang="en-US" sz="1800" dirty="0">
                <a:solidFill>
                  <a:srgbClr val="172645"/>
                </a:solidFill>
              </a:rPr>
              <a:t> an FHs von der </a:t>
            </a:r>
            <a:r>
              <a:rPr lang="en-US" sz="1800" dirty="0" err="1">
                <a:solidFill>
                  <a:srgbClr val="172645"/>
                </a:solidFill>
              </a:rPr>
              <a:t>Hilfswissenschaft</a:t>
            </a:r>
            <a:r>
              <a:rPr lang="en-US" sz="1800" dirty="0">
                <a:solidFill>
                  <a:srgbClr val="172645"/>
                </a:solidFill>
              </a:rPr>
              <a:t> in </a:t>
            </a:r>
            <a:r>
              <a:rPr lang="en-US" sz="1800" dirty="0" err="1">
                <a:solidFill>
                  <a:srgbClr val="172645"/>
                </a:solidFill>
              </a:rPr>
              <a:t>Richtung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eigenständigem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Studium</a:t>
            </a:r>
            <a:r>
              <a:rPr lang="en-US" sz="1800" dirty="0">
                <a:solidFill>
                  <a:srgbClr val="172645"/>
                </a:solidFill>
              </a:rPr>
              <a:t> </a:t>
            </a:r>
            <a:r>
              <a:rPr lang="en-US" sz="1800" dirty="0" err="1">
                <a:solidFill>
                  <a:srgbClr val="172645"/>
                </a:solidFill>
              </a:rPr>
              <a:t>verändern</a:t>
            </a:r>
            <a:r>
              <a:rPr lang="en-US" sz="1800" dirty="0">
                <a:solidFill>
                  <a:srgbClr val="172645"/>
                </a:solidFill>
              </a:rPr>
              <a:t>?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733074" y="3389587"/>
            <a:ext cx="6218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</a:rPr>
              <a:t>Modell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FC0AAAB-B98C-436C-8109-A522673FB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649" y="1825194"/>
            <a:ext cx="4011008" cy="362327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93A239F3-942B-4FB6-8068-D741D5C1A8C9}"/>
              </a:ext>
            </a:extLst>
          </p:cNvPr>
          <p:cNvSpPr txBox="1"/>
          <p:nvPr/>
        </p:nvSpPr>
        <p:spPr>
          <a:xfrm>
            <a:off x="10843924" y="4917684"/>
            <a:ext cx="104327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AT" sz="1200" dirty="0"/>
              <a:t>Drew Conway</a:t>
            </a:r>
          </a:p>
        </p:txBody>
      </p:sp>
    </p:spTree>
    <p:extLst>
      <p:ext uri="{BB962C8B-B14F-4D97-AF65-F5344CB8AC3E}">
        <p14:creationId xmlns:p14="http://schemas.microsoft.com/office/powerpoint/2010/main" val="329141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klaus.frick@ntb.ch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0FD5526-2582-4410-83C0-8C4FD636B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591" y="3825478"/>
            <a:ext cx="5794793" cy="2987153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Realität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der Praxis </a:t>
            </a:r>
            <a:r>
              <a:rPr lang="en-US" dirty="0" err="1"/>
              <a:t>werden</a:t>
            </a:r>
            <a:r>
              <a:rPr lang="en-US" dirty="0"/>
              <a:t> oft </a:t>
            </a:r>
            <a:r>
              <a:rPr lang="en-US" dirty="0" err="1"/>
              <a:t>grundlegende</a:t>
            </a:r>
            <a:r>
              <a:rPr lang="en-US" dirty="0"/>
              <a:t> </a:t>
            </a:r>
            <a:r>
              <a:rPr lang="en-US" dirty="0" err="1"/>
              <a:t>statistische</a:t>
            </a:r>
            <a:r>
              <a:rPr lang="en-US" dirty="0"/>
              <a:t> </a:t>
            </a:r>
            <a:r>
              <a:rPr lang="en-US" dirty="0" err="1"/>
              <a:t>Verfahren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verstanden</a:t>
            </a:r>
            <a:r>
              <a:rPr lang="en-US" dirty="0"/>
              <a:t> </a:t>
            </a:r>
            <a:r>
              <a:rPr lang="en-US" dirty="0" err="1"/>
              <a:t>bzw</a:t>
            </a:r>
            <a:r>
              <a:rPr lang="en-US" dirty="0"/>
              <a:t>. </a:t>
            </a:r>
            <a:r>
              <a:rPr lang="en-US" dirty="0" err="1"/>
              <a:t>Fehlerhaft</a:t>
            </a:r>
            <a:r>
              <a:rPr lang="en-US" dirty="0"/>
              <a:t> </a:t>
            </a:r>
            <a:r>
              <a:rPr lang="en-US" dirty="0" err="1"/>
              <a:t>angewendet</a:t>
            </a:r>
            <a:r>
              <a:rPr lang="en-US" dirty="0"/>
              <a:t>.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733074" y="3389587"/>
            <a:ext cx="6218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</a:rPr>
              <a:t>Modell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ABBC0CE-3879-44A8-B17D-EDC67AA408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77"/>
          <a:stretch/>
        </p:blipFill>
        <p:spPr>
          <a:xfrm>
            <a:off x="3429411" y="1574747"/>
            <a:ext cx="5797973" cy="2627849"/>
          </a:xfrm>
          <a:prstGeom prst="rect">
            <a:avLst/>
          </a:prstGeom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B0F80059-8117-469E-B252-A827C603581E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AT" sz="1800" dirty="0"/>
              <a:t>Beispiel: Polynomiale Regression</a:t>
            </a:r>
          </a:p>
        </p:txBody>
      </p:sp>
    </p:spTree>
    <p:extLst>
      <p:ext uri="{BB962C8B-B14F-4D97-AF65-F5344CB8AC3E}">
        <p14:creationId xmlns:p14="http://schemas.microsoft.com/office/powerpoint/2010/main" val="183548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240463" y="6529686"/>
            <a:ext cx="4679557" cy="335087"/>
          </a:xfrm>
        </p:spPr>
        <p:txBody>
          <a:bodyPr/>
          <a:lstStyle/>
          <a:p>
            <a:r>
              <a:rPr lang="de-DE" dirty="0"/>
              <a:t>klaus.frick@ntb.ch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Realität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der Praxis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offensichtliche</a:t>
            </a:r>
            <a:r>
              <a:rPr lang="en-US" dirty="0"/>
              <a:t> </a:t>
            </a:r>
            <a:r>
              <a:rPr lang="en-US" dirty="0" err="1"/>
              <a:t>Verfahren</a:t>
            </a:r>
            <a:r>
              <a:rPr lang="en-US" dirty="0"/>
              <a:t> oft </a:t>
            </a:r>
            <a:r>
              <a:rPr lang="en-US" dirty="0" err="1"/>
              <a:t>trügerisch</a:t>
            </a:r>
            <a:r>
              <a:rPr lang="en-US" dirty="0"/>
              <a:t>.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733074" y="3389587"/>
            <a:ext cx="6218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</a:rPr>
              <a:t>Modell</a:t>
            </a:r>
            <a:endParaRPr lang="en-US" sz="1600" dirty="0" err="1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B0F80059-8117-469E-B252-A827C603581E}"/>
                  </a:ext>
                </a:extLst>
              </p:cNvPr>
              <p:cNvSpPr>
                <a:spLocks noGrp="1"/>
              </p:cNvSpPr>
              <p:nvPr>
                <p:ph sz="quarter" idx="17"/>
              </p:nvPr>
            </p:nvSpPr>
            <p:spPr>
              <a:xfrm>
                <a:off x="551383" y="1341437"/>
                <a:ext cx="11322270" cy="5296429"/>
              </a:xfrm>
            </p:spPr>
            <p:txBody>
              <a:bodyPr/>
              <a:lstStyle/>
              <a:p>
                <a:r>
                  <a:rPr lang="de-AT" sz="1800" dirty="0"/>
                  <a:t>Beispiel: Konfidenzintervalle für p</a:t>
                </a:r>
              </a:p>
              <a:p>
                <a:r>
                  <a:rPr lang="de-AT" sz="1800" b="0" dirty="0">
                    <a:solidFill>
                      <a:schemeClr val="tx1"/>
                    </a:solidFill>
                  </a:rPr>
                  <a:t>Qualitätskontrolle gibt </a:t>
                </a:r>
                <a14:m>
                  <m:oMath xmlns:m="http://schemas.openxmlformats.org/officeDocument/2006/math">
                    <m:r>
                      <a:rPr lang="de-A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AT" sz="1800" b="0" dirty="0">
                    <a:solidFill>
                      <a:schemeClr val="tx1"/>
                    </a:solidFill>
                  </a:rPr>
                  <a:t> Gut- und </a:t>
                </a:r>
                <a14:m>
                  <m:oMath xmlns:m="http://schemas.openxmlformats.org/officeDocument/2006/math">
                    <m:r>
                      <a:rPr lang="de-A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A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de-A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de-AT" sz="1800" b="0" dirty="0">
                    <a:solidFill>
                      <a:schemeClr val="tx1"/>
                    </a:solidFill>
                  </a:rPr>
                  <a:t> Schlechtteile. Der Anteil der Gutteile („Erfolgswahrscheinlichkeit“) wird geschätzt: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de-A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de-A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de-AT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A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A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num>
                        <m:den>
                          <m:r>
                            <a:rPr lang="de-AT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de-AT" sz="1800" b="0" dirty="0">
                  <a:solidFill>
                    <a:schemeClr val="tx1"/>
                  </a:solidFill>
                </a:endParaRPr>
              </a:p>
              <a:p>
                <a:r>
                  <a:rPr lang="de-AT" sz="1800" b="0" dirty="0">
                    <a:solidFill>
                      <a:schemeClr val="tx1"/>
                    </a:solidFill>
                  </a:rPr>
                  <a:t>Ein (</a:t>
                </a:r>
                <a14:m>
                  <m:oMath xmlns:m="http://schemas.openxmlformats.org/officeDocument/2006/math">
                    <m:r>
                      <a:rPr lang="de-A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1−</m:t>
                    </m:r>
                    <m:r>
                      <a:rPr lang="de-A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de-A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de-AT" sz="1800" b="0" dirty="0">
                    <a:solidFill>
                      <a:schemeClr val="tx1"/>
                    </a:solidFill>
                  </a:rPr>
                  <a:t>Konfidenzintervall (Wald-Intervall) kann über eine Approximation mittels Normalverteilung angegeben werden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de-AT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AT" sz="18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de-AT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de-A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A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de-A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type m:val="skw"/>
                            <m:ctrlPr>
                              <a:rPr lang="de-A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A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de-A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de-AT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A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de-AT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AT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de-AT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(1−</m:t>
                            </m:r>
                            <m:acc>
                              <m:accPr>
                                <m:chr m:val="̂"/>
                                <m:ctrlPr>
                                  <a:rPr lang="de-AT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AT" sz="18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de-AT" sz="18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de-AT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r>
                  <a:rPr lang="de-AT" sz="1800" b="0" dirty="0">
                    <a:solidFill>
                      <a:schemeClr val="tx1"/>
                    </a:solidFill>
                  </a:rPr>
                  <a:t> </a:t>
                </a:r>
              </a:p>
              <a:p>
                <a:r>
                  <a:rPr lang="de-AT" sz="1800" b="0" dirty="0">
                    <a:solidFill>
                      <a:schemeClr val="tx1"/>
                    </a:solidFill>
                  </a:rPr>
                  <a:t>Wie stark wirkt sich die Verletzung der Normalverteilungsannahme aus?</a:t>
                </a:r>
              </a:p>
            </p:txBody>
          </p:sp>
        </mc:Choice>
        <mc:Fallback xmlns="">
          <p:sp>
            <p:nvSpPr>
              <p:cNvPr id="5" name="Inhaltsplatzhalter 4">
                <a:extLst>
                  <a:ext uri="{FF2B5EF4-FFF2-40B4-BE49-F238E27FC236}">
                    <a16:creationId xmlns:a16="http://schemas.microsoft.com/office/drawing/2014/main" id="{B0F80059-8117-469E-B252-A827C60358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7"/>
              </p:nvPr>
            </p:nvSpPr>
            <p:spPr>
              <a:xfrm>
                <a:off x="551383" y="1341437"/>
                <a:ext cx="11322270" cy="5296429"/>
              </a:xfrm>
              <a:blipFill>
                <a:blip r:embed="rId2"/>
                <a:stretch>
                  <a:fillRect l="-1238" t="-921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777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240463" y="6529686"/>
            <a:ext cx="4679557" cy="335087"/>
          </a:xfrm>
        </p:spPr>
        <p:txBody>
          <a:bodyPr/>
          <a:lstStyle/>
          <a:p>
            <a:r>
              <a:rPr lang="de-DE" dirty="0"/>
              <a:t>klaus.frick@ntb.ch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Realität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der Praxis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offensichtliche</a:t>
            </a:r>
            <a:r>
              <a:rPr lang="en-US" dirty="0"/>
              <a:t> </a:t>
            </a:r>
            <a:r>
              <a:rPr lang="en-US" dirty="0" err="1"/>
              <a:t>Verfahren</a:t>
            </a:r>
            <a:r>
              <a:rPr lang="en-US" dirty="0"/>
              <a:t> oft </a:t>
            </a:r>
            <a:r>
              <a:rPr lang="en-US" dirty="0" err="1"/>
              <a:t>trügerisch</a:t>
            </a:r>
            <a:r>
              <a:rPr lang="en-US" dirty="0"/>
              <a:t>.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733074" y="3389587"/>
            <a:ext cx="6218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</a:rPr>
              <a:t>Modell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23E54E7-B1C5-4D94-A1AB-5CEB9F6AD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63" y="1305435"/>
            <a:ext cx="10440000" cy="53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73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6240463" y="6529686"/>
            <a:ext cx="4679557" cy="335087"/>
          </a:xfrm>
        </p:spPr>
        <p:txBody>
          <a:bodyPr/>
          <a:lstStyle/>
          <a:p>
            <a:r>
              <a:rPr lang="de-DE" dirty="0"/>
              <a:t>klaus.frick@ntb.ch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Realität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der Praxis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offensichtliche</a:t>
            </a:r>
            <a:r>
              <a:rPr lang="en-US" dirty="0"/>
              <a:t> </a:t>
            </a:r>
            <a:r>
              <a:rPr lang="en-US" dirty="0" err="1"/>
              <a:t>Verfahren</a:t>
            </a:r>
            <a:r>
              <a:rPr lang="en-US" dirty="0"/>
              <a:t> oft </a:t>
            </a:r>
            <a:r>
              <a:rPr lang="en-US" dirty="0" err="1"/>
              <a:t>trügerisch</a:t>
            </a:r>
            <a:r>
              <a:rPr lang="en-US" dirty="0"/>
              <a:t>. 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733074" y="3389587"/>
            <a:ext cx="62182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1600" dirty="0">
                <a:solidFill>
                  <a:schemeClr val="bg1"/>
                </a:solidFill>
              </a:rPr>
              <a:t>Modell</a:t>
            </a:r>
            <a:endParaRPr lang="en-US" sz="1600" dirty="0" err="1">
              <a:solidFill>
                <a:schemeClr val="bg1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AC39A83-BAD1-4D1C-9BFA-4FBC6D66D9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63" y="1377475"/>
            <a:ext cx="10440000" cy="53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8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0A8967-46BC-4114-A24E-06048620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943B-9D88-9D43-B44A-8BE9E92BBD5C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33EE97F9-C4D0-4A9E-BFE9-CB6D9D14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ICE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331A7D1-2EFF-491C-B5C4-16952F5830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Das Institut für Computational Engineering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C31798C-DF8E-4359-BF70-F7FE29AB487F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/>
              <a:t>6 Dozenten: </a:t>
            </a:r>
            <a:r>
              <a:rPr lang="de-AT" sz="1800" b="0" dirty="0">
                <a:solidFill>
                  <a:schemeClr val="tx1"/>
                </a:solidFill>
              </a:rPr>
              <a:t>Mathematiker und Physiker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/>
              <a:t>8 wiss. Mitarbeiter: </a:t>
            </a:r>
            <a:r>
              <a:rPr lang="de-AT" sz="1800" b="0" dirty="0">
                <a:solidFill>
                  <a:schemeClr val="tx1"/>
                </a:solidFill>
              </a:rPr>
              <a:t>Langzeitmitarbeiter mit viel Erfahrung und unterschiedlichen fachlichen Hintergründen.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800" dirty="0"/>
              <a:t>4 Masterstudierende.</a:t>
            </a:r>
          </a:p>
        </p:txBody>
      </p:sp>
      <p:pic>
        <p:nvPicPr>
          <p:cNvPr id="9" name="Picture 4" descr="http://www.ntb.ch/fileadmin/_processed_/a/7/csm_ICE_Team_20160927_02fc95fad2.jpg">
            <a:extLst>
              <a:ext uri="{FF2B5EF4-FFF2-40B4-BE49-F238E27FC236}">
                <a16:creationId xmlns:a16="http://schemas.microsoft.com/office/drawing/2014/main" id="{4E3D97A1-1E18-47A8-8A18-0919EB8D8643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0463" y="1925393"/>
            <a:ext cx="5400675" cy="37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D3161E78-9CC1-4348-A4A7-0C29F9E8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463" y="6522913"/>
            <a:ext cx="4679557" cy="335087"/>
          </a:xfrm>
        </p:spPr>
        <p:txBody>
          <a:bodyPr/>
          <a:lstStyle/>
          <a:p>
            <a:r>
              <a:rPr lang="de-DE" dirty="0"/>
              <a:t>klaus.frick@ntb.ch</a:t>
            </a:r>
          </a:p>
        </p:txBody>
      </p:sp>
    </p:spTree>
    <p:extLst>
      <p:ext uri="{BB962C8B-B14F-4D97-AF65-F5344CB8AC3E}">
        <p14:creationId xmlns:p14="http://schemas.microsoft.com/office/powerpoint/2010/main" val="25633812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fbf4533f-6160-402f-a2a5-c522d4891476"/>
  <p:tag name="MIO_CHANGETRACKING" val="tru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3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24"/>
  <p:tag name="MIO_HDS" val="True"/>
  <p:tag name="MIO_EK" val="3267"/>
  <p:tag name="MIO_EKGUID" val="a035ed7d-28b9-4b7e-8d44-7c22867c5233"/>
  <p:tag name="MIO_UPDATE" val="True"/>
  <p:tag name="MIO_VERSION" val="12.05.2017 15:27:19"/>
  <p:tag name="MIO_DBID" val="3D55B48D-13C0-4B94-9410-E79351311CA3"/>
  <p:tag name="MIO_LASTDOWNLOADED" val="12.05.2017 15:27:24"/>
  <p:tag name="MIO_OBJECTNAME" val="NTB 4x3"/>
  <p:tag name="MIO_LASTEDITORNAME" val="alexander.hanauer "/>
  <p:tag name="MIO_CDID" val="cdbd439c-92be-48c5-a9e8-e33f48504184"/>
  <p:tag name="MIO_PRESI_FIRST_SLIDENUMB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TB 4x3">
  <a:themeElements>
    <a:clrScheme name="NTB">
      <a:dk1>
        <a:srgbClr val="000000"/>
      </a:dk1>
      <a:lt1>
        <a:srgbClr val="FFFFFF"/>
      </a:lt1>
      <a:dk2>
        <a:srgbClr val="0062A1"/>
      </a:dk2>
      <a:lt2>
        <a:srgbClr val="9D9D9D"/>
      </a:lt2>
      <a:accent1>
        <a:srgbClr val="00487C"/>
      </a:accent1>
      <a:accent2>
        <a:srgbClr val="52A7CC"/>
      </a:accent2>
      <a:accent3>
        <a:srgbClr val="DD432B"/>
      </a:accent3>
      <a:accent4>
        <a:srgbClr val="933D8D"/>
      </a:accent4>
      <a:accent5>
        <a:srgbClr val="F3C002"/>
      </a:accent5>
      <a:accent6>
        <a:srgbClr val="B9CE5F"/>
      </a:accent6>
      <a:hlink>
        <a:srgbClr val="00487D"/>
      </a:hlink>
      <a:folHlink>
        <a:srgbClr val="00487D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70515_aha_NTB_Master_16x9.potx" id="{A6BEBB16-0217-4820-97CC-E982FE8B180B}" vid="{43B5B58D-49C2-449E-A5E7-A614F0680CB1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VortragKlausFrick</Template>
  <TotalTime>0</TotalTime>
  <Words>1001</Words>
  <Application>Microsoft Office PowerPoint</Application>
  <PresentationFormat>Breitbild</PresentationFormat>
  <Paragraphs>216</Paragraphs>
  <Slides>25</Slides>
  <Notes>1</Notes>
  <HiddenSlides>1</HiddenSlides>
  <MMClips>2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Wingdings</vt:lpstr>
      <vt:lpstr>NTB 4x3</vt:lpstr>
      <vt:lpstr>think-cell Folie</vt:lpstr>
      <vt:lpstr>Mathematik im Zeitalter von  Big Data &amp; Co  Von der Hilfs- zur Leitwissenschaft</vt:lpstr>
      <vt:lpstr>PowerPoint-Präsentation</vt:lpstr>
      <vt:lpstr>PowerPoint-Präsentation</vt:lpstr>
      <vt:lpstr>Digitalisierung</vt:lpstr>
      <vt:lpstr>Realität</vt:lpstr>
      <vt:lpstr>Realität</vt:lpstr>
      <vt:lpstr>Realität</vt:lpstr>
      <vt:lpstr>Realität</vt:lpstr>
      <vt:lpstr>ICE</vt:lpstr>
      <vt:lpstr>ICE</vt:lpstr>
      <vt:lpstr>ICE</vt:lpstr>
      <vt:lpstr>ICE</vt:lpstr>
      <vt:lpstr>Data Analytics @ BA</vt:lpstr>
      <vt:lpstr>Data Analytics @ BA</vt:lpstr>
      <vt:lpstr>Data Analytics @ BA</vt:lpstr>
      <vt:lpstr>Data Analytics @ MA</vt:lpstr>
      <vt:lpstr>Data Analytics @ MA</vt:lpstr>
      <vt:lpstr>Data Analytics @ MA</vt:lpstr>
      <vt:lpstr>Data Analytics @ MA</vt:lpstr>
      <vt:lpstr>Data Analytics @ MA</vt:lpstr>
      <vt:lpstr>Data Analytics @ MA</vt:lpstr>
      <vt:lpstr>Data Analytics @ MA</vt:lpstr>
      <vt:lpstr>Data Analytics @ MA</vt:lpstr>
      <vt:lpstr>Data Analytics @ MA</vt:lpstr>
      <vt:lpstr>Fazit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Big Data und Simulation  Die Kombination machts</dc:title>
  <dc:creator>Frick Klaus</dc:creator>
  <cp:lastModifiedBy>Frick Klaus</cp:lastModifiedBy>
  <cp:revision>69</cp:revision>
  <cp:lastPrinted>2017-04-21T05:52:42Z</cp:lastPrinted>
  <dcterms:created xsi:type="dcterms:W3CDTF">2017-08-15T06:36:29Z</dcterms:created>
  <dcterms:modified xsi:type="dcterms:W3CDTF">2017-10-21T07:52:00Z</dcterms:modified>
</cp:coreProperties>
</file>